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1" r:id="rId1"/>
  </p:sldMasterIdLst>
  <p:notesMasterIdLst>
    <p:notesMasterId r:id="rId13"/>
  </p:notesMasterIdLst>
  <p:sldIdLst>
    <p:sldId id="631" r:id="rId2"/>
    <p:sldId id="449" r:id="rId3"/>
    <p:sldId id="617" r:id="rId4"/>
    <p:sldId id="575" r:id="rId5"/>
    <p:sldId id="618" r:id="rId6"/>
    <p:sldId id="605" r:id="rId7"/>
    <p:sldId id="565" r:id="rId8"/>
    <p:sldId id="636" r:id="rId9"/>
    <p:sldId id="637" r:id="rId10"/>
    <p:sldId id="638" r:id="rId11"/>
    <p:sldId id="616" r:id="rId12"/>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3333"/>
    <a:srgbClr val="111111"/>
    <a:srgbClr val="53536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074" autoAdjust="0"/>
    <p:restoredTop sz="76440" autoAdjust="0"/>
  </p:normalViewPr>
  <p:slideViewPr>
    <p:cSldViewPr>
      <p:cViewPr varScale="1">
        <p:scale>
          <a:sx n="60" d="100"/>
          <a:sy n="60" d="100"/>
        </p:scale>
        <p:origin x="-954" y="-78"/>
      </p:cViewPr>
      <p:guideLst>
        <p:guide orient="horz" pos="2160"/>
        <p:guide pos="2880"/>
      </p:guideLst>
    </p:cSldViewPr>
  </p:slideViewPr>
  <p:notesTextViewPr>
    <p:cViewPr>
      <p:scale>
        <a:sx n="1" d="1"/>
        <a:sy n="1" d="1"/>
      </p:scale>
      <p:origin x="0" y="0"/>
    </p:cViewPr>
  </p:notesTextViewPr>
  <p:sorterViewPr>
    <p:cViewPr>
      <p:scale>
        <a:sx n="90" d="100"/>
        <a:sy n="90" d="100"/>
      </p:scale>
      <p:origin x="0" y="1344"/>
    </p:cViewPr>
  </p:sorterViewPr>
  <p:notesViewPr>
    <p:cSldViewPr>
      <p:cViewPr varScale="1">
        <p:scale>
          <a:sx n="60" d="100"/>
          <a:sy n="60" d="100"/>
        </p:scale>
        <p:origin x="-2748" y="-84"/>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AU" dirty="0"/>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34339AFA-924F-4629-81FB-A2E6D46AC424}" type="datetimeFigureOut">
              <a:rPr lang="en-AU" smtClean="0"/>
              <a:t>21/10/2013</a:t>
            </a:fld>
            <a:endParaRPr lang="en-AU" dirty="0"/>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AU" dirty="0"/>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en-AU" dirty="0"/>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7F763E34-E0D8-468F-AF88-29B99EE7B050}" type="slidenum">
              <a:rPr lang="en-AU" smtClean="0"/>
              <a:t>‹#›</a:t>
            </a:fld>
            <a:endParaRPr lang="en-AU" dirty="0"/>
          </a:p>
        </p:txBody>
      </p:sp>
    </p:spTree>
    <p:extLst>
      <p:ext uri="{BB962C8B-B14F-4D97-AF65-F5344CB8AC3E}">
        <p14:creationId xmlns:p14="http://schemas.microsoft.com/office/powerpoint/2010/main" val="32016153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7F763E34-E0D8-468F-AF88-29B99EE7B050}" type="slidenum">
              <a:rPr lang="en-AU" smtClean="0"/>
              <a:t>2</a:t>
            </a:fld>
            <a:endParaRPr lang="en-AU" dirty="0"/>
          </a:p>
        </p:txBody>
      </p:sp>
    </p:spTree>
    <p:extLst>
      <p:ext uri="{BB962C8B-B14F-4D97-AF65-F5344CB8AC3E}">
        <p14:creationId xmlns:p14="http://schemas.microsoft.com/office/powerpoint/2010/main" val="28034795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smtClean="0"/>
          </a:p>
        </p:txBody>
      </p:sp>
      <p:sp>
        <p:nvSpPr>
          <p:cNvPr id="4" name="Slide Number Placeholder 3"/>
          <p:cNvSpPr>
            <a:spLocks noGrp="1"/>
          </p:cNvSpPr>
          <p:nvPr>
            <p:ph type="sldNum" sz="quarter" idx="10"/>
          </p:nvPr>
        </p:nvSpPr>
        <p:spPr/>
        <p:txBody>
          <a:bodyPr/>
          <a:lstStyle/>
          <a:p>
            <a:fld id="{7F763E34-E0D8-468F-AF88-29B99EE7B050}" type="slidenum">
              <a:rPr lang="en-AU" smtClean="0"/>
              <a:t>3</a:t>
            </a:fld>
            <a:endParaRPr lang="en-AU" dirty="0"/>
          </a:p>
        </p:txBody>
      </p:sp>
    </p:spTree>
    <p:extLst>
      <p:ext uri="{BB962C8B-B14F-4D97-AF65-F5344CB8AC3E}">
        <p14:creationId xmlns:p14="http://schemas.microsoft.com/office/powerpoint/2010/main" val="33076571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smtClean="0"/>
          </a:p>
        </p:txBody>
      </p:sp>
      <p:sp>
        <p:nvSpPr>
          <p:cNvPr id="4" name="Slide Number Placeholder 3"/>
          <p:cNvSpPr>
            <a:spLocks noGrp="1"/>
          </p:cNvSpPr>
          <p:nvPr>
            <p:ph type="sldNum" sz="quarter" idx="10"/>
          </p:nvPr>
        </p:nvSpPr>
        <p:spPr/>
        <p:txBody>
          <a:bodyPr/>
          <a:lstStyle/>
          <a:p>
            <a:fld id="{7F763E34-E0D8-468F-AF88-29B99EE7B050}" type="slidenum">
              <a:rPr lang="en-AU" smtClean="0"/>
              <a:t>4</a:t>
            </a:fld>
            <a:endParaRPr lang="en-AU" dirty="0"/>
          </a:p>
        </p:txBody>
      </p:sp>
    </p:spTree>
    <p:extLst>
      <p:ext uri="{BB962C8B-B14F-4D97-AF65-F5344CB8AC3E}">
        <p14:creationId xmlns:p14="http://schemas.microsoft.com/office/powerpoint/2010/main" val="32655809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7F763E34-E0D8-468F-AF88-29B99EE7B050}" type="slidenum">
              <a:rPr lang="en-AU" smtClean="0"/>
              <a:t>5</a:t>
            </a:fld>
            <a:endParaRPr lang="en-AU" dirty="0"/>
          </a:p>
        </p:txBody>
      </p:sp>
    </p:spTree>
    <p:extLst>
      <p:ext uri="{BB962C8B-B14F-4D97-AF65-F5344CB8AC3E}">
        <p14:creationId xmlns:p14="http://schemas.microsoft.com/office/powerpoint/2010/main" val="270887714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sz="1000" b="0" i="0" u="none" strike="noStrike" kern="1200" baseline="0" dirty="0" smtClean="0">
                <a:solidFill>
                  <a:schemeClr val="tx1"/>
                </a:solidFill>
                <a:latin typeface="Calibri Light" pitchFamily="34" charset="0"/>
                <a:ea typeface="+mn-ea"/>
                <a:cs typeface="+mn-cs"/>
              </a:rPr>
              <a:t>According to IDC’s Digital Universe Study</a:t>
            </a:r>
          </a:p>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AU" sz="1000" b="0" i="0" u="none" strike="noStrike" kern="1200" baseline="0" dirty="0" smtClean="0">
                <a:solidFill>
                  <a:schemeClr val="tx1"/>
                </a:solidFill>
                <a:latin typeface="Calibri Light" pitchFamily="34" charset="0"/>
                <a:ea typeface="+mn-ea"/>
                <a:cs typeface="+mn-cs"/>
              </a:rPr>
              <a:t>The world’s “digital universe” is in the process of generating 1.8 </a:t>
            </a:r>
            <a:r>
              <a:rPr lang="en-AU" sz="1000" b="0" i="0" u="none" strike="noStrike" kern="1200" baseline="0" dirty="0" err="1" smtClean="0">
                <a:solidFill>
                  <a:schemeClr val="tx1"/>
                </a:solidFill>
                <a:latin typeface="Calibri Light" pitchFamily="34" charset="0"/>
                <a:ea typeface="+mn-ea"/>
                <a:cs typeface="+mn-cs"/>
              </a:rPr>
              <a:t>Zettabytes</a:t>
            </a:r>
            <a:r>
              <a:rPr lang="en-AU" sz="1000" b="0" i="0" u="none" strike="noStrike" kern="1200" baseline="0" dirty="0" smtClean="0">
                <a:solidFill>
                  <a:schemeClr val="tx1"/>
                </a:solidFill>
                <a:latin typeface="Calibri Light" pitchFamily="34" charset="0"/>
                <a:ea typeface="+mn-ea"/>
                <a:cs typeface="+mn-cs"/>
              </a:rPr>
              <a:t> of information</a:t>
            </a:r>
          </a:p>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AU" sz="1000" b="0" i="0" u="none" strike="noStrike" kern="1200" baseline="0" dirty="0" smtClean="0">
                <a:solidFill>
                  <a:schemeClr val="tx1"/>
                </a:solidFill>
                <a:latin typeface="Calibri Light" pitchFamily="34" charset="0"/>
                <a:ea typeface="+mn-ea"/>
                <a:cs typeface="+mn-cs"/>
              </a:rPr>
              <a:t>With continuing exponential growth this projects to 40 </a:t>
            </a:r>
            <a:r>
              <a:rPr lang="en-AU" sz="1000" b="0" i="0" u="none" strike="noStrike" kern="1200" baseline="0" dirty="0" err="1" smtClean="0">
                <a:solidFill>
                  <a:schemeClr val="tx1"/>
                </a:solidFill>
                <a:latin typeface="Calibri Light" pitchFamily="34" charset="0"/>
                <a:ea typeface="+mn-ea"/>
                <a:cs typeface="+mn-cs"/>
              </a:rPr>
              <a:t>Zettabytes</a:t>
            </a:r>
            <a:r>
              <a:rPr lang="en-AU" sz="1000" b="0" i="0" u="none" strike="noStrike" kern="1200" baseline="0" dirty="0" smtClean="0">
                <a:solidFill>
                  <a:schemeClr val="tx1"/>
                </a:solidFill>
                <a:latin typeface="Calibri Light" pitchFamily="34" charset="0"/>
                <a:ea typeface="+mn-ea"/>
                <a:cs typeface="+mn-cs"/>
              </a:rPr>
              <a:t> in 2020	</a:t>
            </a:r>
          </a:p>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AU" sz="1000" dirty="0" smtClean="0">
                <a:latin typeface="Calibri Light" pitchFamily="34" charset="0"/>
              </a:rPr>
              <a:t>Two put this into perspective, 1ZB is 1000 EB or a billion TB. </a:t>
            </a:r>
          </a:p>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AU" sz="1000" dirty="0" smtClean="0">
                <a:latin typeface="Calibri Light" pitchFamily="34" charset="0"/>
              </a:rPr>
              <a:t>Five </a:t>
            </a:r>
            <a:r>
              <a:rPr lang="en-AU" sz="1000" dirty="0" err="1" smtClean="0">
                <a:latin typeface="Calibri Light" pitchFamily="34" charset="0"/>
              </a:rPr>
              <a:t>exabytes</a:t>
            </a:r>
            <a:r>
              <a:rPr lang="en-AU" sz="1000" dirty="0" smtClean="0">
                <a:latin typeface="Calibri Light" pitchFamily="34" charset="0"/>
              </a:rPr>
              <a:t> (10^18 gigabytes) of data would contain all words ever spoken by human beings on earth</a:t>
            </a:r>
          </a:p>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endParaRPr lang="en-AU" sz="1000" dirty="0" smtClean="0">
              <a:latin typeface="Calibri Light" pitchFamily="34" charset="0"/>
            </a:endParaRPr>
          </a:p>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r>
              <a:rPr lang="en-AU" sz="1000" dirty="0" smtClean="0">
                <a:latin typeface="Calibri Light" pitchFamily="34" charset="0"/>
              </a:rPr>
              <a:t>The source?</a:t>
            </a:r>
          </a:p>
          <a:p>
            <a:pPr marL="171450" indent="-171450">
              <a:buFont typeface="Arial" pitchFamily="34" charset="0"/>
              <a:buChar char="•"/>
            </a:pPr>
            <a:r>
              <a:rPr lang="en-AU" sz="1000" b="1" i="0" u="none" strike="noStrike" kern="1200" baseline="0" dirty="0" smtClean="0">
                <a:solidFill>
                  <a:schemeClr val="tx1"/>
                </a:solidFill>
                <a:latin typeface="+mn-lt"/>
                <a:ea typeface="+mn-ea"/>
                <a:cs typeface="+mn-cs"/>
              </a:rPr>
              <a:t>Over 5 billion mobile devices</a:t>
            </a:r>
            <a:r>
              <a:rPr lang="en-AU" sz="1000" b="0" i="0" u="none" strike="noStrike" kern="1200" baseline="0" dirty="0" smtClean="0">
                <a:solidFill>
                  <a:schemeClr val="tx1"/>
                </a:solidFill>
                <a:latin typeface="+mn-lt"/>
                <a:ea typeface="+mn-ea"/>
                <a:cs typeface="+mn-cs"/>
              </a:rPr>
              <a:t> in use worldwide. Each call, text and instant message is logged as data. Mobile devices, particularly smart phones and tablets, also make it easier to use social media and use other data-generating applications. Mobile devices also collect and transmit location data</a:t>
            </a:r>
          </a:p>
          <a:p>
            <a:pPr marL="171450" indent="-171450">
              <a:buFont typeface="Arial" pitchFamily="34" charset="0"/>
              <a:buChar char="•"/>
            </a:pPr>
            <a:r>
              <a:rPr lang="en-AU" sz="1000" b="1" i="0" u="none" strike="noStrike" kern="1200" baseline="0" dirty="0" smtClean="0">
                <a:solidFill>
                  <a:schemeClr val="tx1"/>
                </a:solidFill>
                <a:latin typeface="+mn-lt"/>
                <a:ea typeface="+mn-ea"/>
                <a:cs typeface="+mn-cs"/>
              </a:rPr>
              <a:t>Billions of internet transactions </a:t>
            </a:r>
            <a:r>
              <a:rPr lang="en-AU" sz="1000" b="0" i="0" u="none" strike="noStrike" kern="1200" baseline="0" dirty="0" smtClean="0">
                <a:solidFill>
                  <a:schemeClr val="tx1"/>
                </a:solidFill>
                <a:latin typeface="+mn-lt"/>
                <a:ea typeface="+mn-ea"/>
                <a:cs typeface="+mn-cs"/>
              </a:rPr>
              <a:t>– purchases, funds transfers, share trades – every day, including countless automated transactions. Each creates a number of data points collected by retailers, banks, credit card issuers, credit agencies and others</a:t>
            </a:r>
          </a:p>
          <a:p>
            <a:pPr marL="171450" indent="-171450">
              <a:buFont typeface="Arial" pitchFamily="34" charset="0"/>
              <a:buChar char="•"/>
            </a:pPr>
            <a:r>
              <a:rPr lang="en-AU" sz="1000" b="1" i="0" u="none" strike="noStrike" kern="1200" baseline="0" dirty="0" smtClean="0">
                <a:solidFill>
                  <a:schemeClr val="tx1"/>
                </a:solidFill>
                <a:latin typeface="+mn-lt"/>
                <a:ea typeface="+mn-ea"/>
                <a:cs typeface="+mn-cs"/>
              </a:rPr>
              <a:t>Millions of networked electronic devices </a:t>
            </a:r>
            <a:r>
              <a:rPr lang="en-AU" sz="1000" b="0" i="0" u="none" strike="noStrike" kern="1200" baseline="0" dirty="0" smtClean="0">
                <a:solidFill>
                  <a:schemeClr val="tx1"/>
                </a:solidFill>
                <a:latin typeface="+mn-lt"/>
                <a:ea typeface="+mn-ea"/>
                <a:cs typeface="+mn-cs"/>
              </a:rPr>
              <a:t>– including servers and other IT hardware, smart energy meters and temperature and other sensors – all create semi-structured log data that record every action</a:t>
            </a:r>
          </a:p>
          <a:p>
            <a:pPr marL="171450" indent="-171450">
              <a:buFont typeface="Arial" pitchFamily="34" charset="0"/>
              <a:buChar char="•"/>
            </a:pPr>
            <a:r>
              <a:rPr lang="en-AU" sz="1000" b="1" i="0" u="none" strike="noStrike" kern="1200" baseline="0" dirty="0" smtClean="0">
                <a:solidFill>
                  <a:schemeClr val="tx1"/>
                </a:solidFill>
                <a:latin typeface="+mn-lt"/>
                <a:ea typeface="+mn-ea"/>
                <a:cs typeface="+mn-cs"/>
              </a:rPr>
              <a:t>Hundreds of millions of social networking users and resources</a:t>
            </a:r>
            <a:r>
              <a:rPr lang="en-AU" sz="1000" b="0" i="0" u="none" strike="noStrike" kern="1200" baseline="0" dirty="0" smtClean="0">
                <a:solidFill>
                  <a:schemeClr val="tx1"/>
                </a:solidFill>
                <a:latin typeface="+mn-lt"/>
                <a:ea typeface="+mn-ea"/>
                <a:cs typeface="+mn-cs"/>
              </a:rPr>
              <a:t>. Each Facebook update, Tweet, blog post and comment creates multiple new data points, both structured and unstructured</a:t>
            </a:r>
            <a:endParaRPr lang="en-AU" sz="1000" dirty="0" smtClean="0"/>
          </a:p>
        </p:txBody>
      </p:sp>
      <p:sp>
        <p:nvSpPr>
          <p:cNvPr id="4" name="Slide Number Placeholder 3"/>
          <p:cNvSpPr>
            <a:spLocks noGrp="1"/>
          </p:cNvSpPr>
          <p:nvPr>
            <p:ph type="sldNum" sz="quarter" idx="10"/>
          </p:nvPr>
        </p:nvSpPr>
        <p:spPr/>
        <p:txBody>
          <a:bodyPr/>
          <a:lstStyle/>
          <a:p>
            <a:fld id="{7F763E34-E0D8-468F-AF88-29B99EE7B050}" type="slidenum">
              <a:rPr lang="en-AU" smtClean="0"/>
              <a:t>6</a:t>
            </a:fld>
            <a:endParaRPr lang="en-AU" dirty="0"/>
          </a:p>
        </p:txBody>
      </p:sp>
    </p:spTree>
    <p:extLst>
      <p:ext uri="{BB962C8B-B14F-4D97-AF65-F5344CB8AC3E}">
        <p14:creationId xmlns:p14="http://schemas.microsoft.com/office/powerpoint/2010/main" val="40790067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itchFamily="34" charset="0"/>
              <a:buNone/>
            </a:pPr>
            <a:r>
              <a:rPr lang="en-AU" sz="1200" kern="1200" dirty="0" smtClean="0">
                <a:solidFill>
                  <a:schemeClr val="tx1"/>
                </a:solidFill>
                <a:effectLst/>
                <a:latin typeface="+mn-lt"/>
                <a:ea typeface="+mn-ea"/>
                <a:cs typeface="+mn-cs"/>
              </a:rPr>
              <a:t>Existing computational models for the most common statistical problems very poorly for Big Data problems</a:t>
            </a:r>
          </a:p>
          <a:p>
            <a:pPr marL="0" indent="0">
              <a:buFont typeface="Arial" pitchFamily="34" charset="0"/>
              <a:buNone/>
            </a:pPr>
            <a:endParaRPr lang="en-AU" sz="1200" kern="1200" dirty="0" smtClean="0">
              <a:solidFill>
                <a:schemeClr val="tx1"/>
              </a:solidFill>
              <a:effectLst/>
              <a:latin typeface="+mn-lt"/>
              <a:ea typeface="+mn-ea"/>
              <a:cs typeface="+mn-cs"/>
            </a:endParaRPr>
          </a:p>
          <a:p>
            <a:pPr marL="0" indent="0">
              <a:buFont typeface="Arial" pitchFamily="34" charset="0"/>
              <a:buNone/>
            </a:pPr>
            <a:r>
              <a:rPr lang="en-AU" sz="1200" kern="1200" dirty="0" smtClean="0">
                <a:solidFill>
                  <a:schemeClr val="tx1"/>
                </a:solidFill>
                <a:effectLst/>
                <a:latin typeface="+mn-lt"/>
                <a:ea typeface="+mn-ea"/>
                <a:cs typeface="+mn-cs"/>
              </a:rPr>
              <a:t>In particular, traditional relational database and data warehouse approaches are not sufficiently flexible for handling large unstructured</a:t>
            </a:r>
            <a:r>
              <a:rPr lang="en-AU" sz="1200" kern="1200" baseline="0" dirty="0" smtClean="0">
                <a:solidFill>
                  <a:schemeClr val="tx1"/>
                </a:solidFill>
                <a:effectLst/>
                <a:latin typeface="+mn-lt"/>
                <a:ea typeface="+mn-ea"/>
                <a:cs typeface="+mn-cs"/>
              </a:rPr>
              <a:t> </a:t>
            </a:r>
            <a:r>
              <a:rPr lang="en-AU" sz="1200" kern="1200" dirty="0" smtClean="0">
                <a:solidFill>
                  <a:schemeClr val="tx1"/>
                </a:solidFill>
                <a:effectLst/>
                <a:latin typeface="+mn-lt"/>
                <a:ea typeface="+mn-ea"/>
                <a:cs typeface="+mn-cs"/>
              </a:rPr>
              <a:t>data sets in a computationally efficient way</a:t>
            </a:r>
          </a:p>
          <a:p>
            <a:pPr marL="0" indent="0">
              <a:buFont typeface="Arial" pitchFamily="34" charset="0"/>
              <a:buNone/>
            </a:pPr>
            <a:endParaRPr lang="en-AU" sz="1200" kern="1200" dirty="0" smtClean="0">
              <a:solidFill>
                <a:schemeClr val="tx1"/>
              </a:solidFill>
              <a:effectLst/>
              <a:latin typeface="+mn-lt"/>
              <a:ea typeface="+mn-ea"/>
              <a:cs typeface="+mn-cs"/>
            </a:endParaRPr>
          </a:p>
          <a:p>
            <a:pPr marL="0" indent="0">
              <a:buFont typeface="Arial" pitchFamily="34" charset="0"/>
              <a:buNone/>
            </a:pPr>
            <a:r>
              <a:rPr lang="en-AU" sz="1200" kern="1200" dirty="0" smtClean="0">
                <a:solidFill>
                  <a:schemeClr val="tx1"/>
                </a:solidFill>
                <a:effectLst/>
                <a:latin typeface="+mn-lt"/>
                <a:ea typeface="+mn-ea"/>
                <a:cs typeface="+mn-cs"/>
              </a:rPr>
              <a:t>We need to develop techniques for reducing data volume and complexity while preserving statistical validity, and new techniques for representing, manipulating, visualising and analysing data on a vast scale.</a:t>
            </a:r>
          </a:p>
          <a:p>
            <a:pPr marL="0" indent="0">
              <a:buFont typeface="Arial" pitchFamily="34" charset="0"/>
              <a:buNone/>
            </a:pPr>
            <a:endParaRPr lang="en-AU"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7F763E34-E0D8-468F-AF88-29B99EE7B050}" type="slidenum">
              <a:rPr lang="en-AU" smtClean="0"/>
              <a:t>7</a:t>
            </a:fld>
            <a:endParaRPr lang="en-AU" dirty="0"/>
          </a:p>
        </p:txBody>
      </p:sp>
    </p:spTree>
    <p:extLst>
      <p:ext uri="{BB962C8B-B14F-4D97-AF65-F5344CB8AC3E}">
        <p14:creationId xmlns:p14="http://schemas.microsoft.com/office/powerpoint/2010/main" val="158316082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sz="1200" b="1" kern="1200" dirty="0" smtClean="0">
                <a:solidFill>
                  <a:schemeClr val="tx1"/>
                </a:solidFill>
                <a:effectLst/>
                <a:latin typeface="+mn-lt"/>
                <a:ea typeface="+mn-ea"/>
                <a:cs typeface="+mn-cs"/>
              </a:rPr>
              <a:t>Validity of Statistical Inference</a:t>
            </a:r>
          </a:p>
          <a:p>
            <a:r>
              <a:rPr lang="en-AU" sz="1200" kern="1200" dirty="0" smtClean="0">
                <a:solidFill>
                  <a:schemeClr val="tx1"/>
                </a:solidFill>
                <a:effectLst/>
                <a:latin typeface="+mn-lt"/>
                <a:ea typeface="+mn-ea"/>
                <a:cs typeface="+mn-cs"/>
              </a:rPr>
              <a:t>Data sets derived from Big Data sources are not necessarily random or representative samples of the target population. For example, social media services (such as Twitter) are a rich data source for the measurement of public opinion. However, there is little verifiable information about the users of these services, and it is difficult to determine whether their distribution by sex, age, location and socioeconomic profile is consistent with that of the population in general. In fact, it is to be expected that some population subgroups will be under-represented in any sample of social media data, due to the differential adoption rate of new technologies. Where significant biases exist in the data, derived estimates of population characteristics will not be statistically valid. National statistical organisations (NSOs) are uniquely positioned to assess the nature of bias. In some cases the big data might be supplemented with survey data to get coverage of un-represented segments of the population.  In other cases it may be useful to publish statistics that describe sub-populations. </a:t>
            </a:r>
          </a:p>
          <a:p>
            <a:r>
              <a:rPr lang="en-AU" sz="1200" kern="1200" dirty="0" smtClean="0">
                <a:solidFill>
                  <a:schemeClr val="tx1"/>
                </a:solidFill>
                <a:effectLst/>
                <a:latin typeface="+mn-lt"/>
                <a:ea typeface="+mn-ea"/>
                <a:cs typeface="+mn-cs"/>
              </a:rPr>
              <a:t>A related issue is that the statistical analysis of large, complex heterogeneous datasets will inevitably yield significantly more spurious model-dependent correlations than would be expected from traditional data sources. This can actually accentuate any modelling bias by reinforcing the selection of the wrong variables, algorithms and metrics of fitness. For example, Google Flu Trends – which uses the number of online searches as a measure of the prevalence of flu in the general population – mistakenly estimated that peak flu levels reached 11% of the US public in the 2012 flu season. This was almost double the correct estimate of 6% produced by public health officials. While Google will not comment on the reason for the overestimation, it seems likely that it was caused by extensive media coverage of the flu season, which created a spike in search queries. NSOs will play a role in helping others assess the accuracy of models and calibrate them.</a:t>
            </a:r>
          </a:p>
          <a:p>
            <a:endParaRPr lang="en-AU" sz="1200" kern="1200" dirty="0" smtClean="0">
              <a:solidFill>
                <a:schemeClr val="tx1"/>
              </a:solidFill>
              <a:effectLst/>
              <a:latin typeface="+mn-lt"/>
              <a:ea typeface="+mn-ea"/>
              <a:cs typeface="+mn-cs"/>
            </a:endParaRPr>
          </a:p>
          <a:p>
            <a:r>
              <a:rPr lang="en-AU" sz="1200" b="1" kern="1200" dirty="0" smtClean="0">
                <a:solidFill>
                  <a:schemeClr val="tx1"/>
                </a:solidFill>
                <a:effectLst/>
                <a:latin typeface="+mn-lt"/>
                <a:ea typeface="+mn-ea"/>
                <a:cs typeface="+mn-cs"/>
              </a:rPr>
              <a:t>Privacy and Public Trust</a:t>
            </a:r>
          </a:p>
          <a:p>
            <a:r>
              <a:rPr lang="en-AU" sz="1200" kern="1200" dirty="0" smtClean="0">
                <a:solidFill>
                  <a:schemeClr val="tx1"/>
                </a:solidFill>
                <a:effectLst/>
                <a:latin typeface="+mn-lt"/>
                <a:ea typeface="+mn-ea"/>
                <a:cs typeface="+mn-cs"/>
              </a:rPr>
              <a:t>The privacy landscape is fundamentally changed by the emergence of big data. There is an obvious contention between the systematic exploitation of Big Data sources for better decision-making across government, and the acknowledged need to establish and maintain public trust in the use of personal information by government agencies. The ABS does have a framework and relevant legislation (own and the Privacy Act) to set the ground rules for how such data sets can be acquired, combined, protected, shared, exposed, analysed and retained. The framework is designed to promote trust and privacy and big data sources will further test our decision-making in adherence to the framework.</a:t>
            </a:r>
          </a:p>
          <a:p>
            <a:r>
              <a:rPr lang="en-AU" sz="1200" kern="1200" dirty="0" smtClean="0">
                <a:solidFill>
                  <a:schemeClr val="tx1"/>
                </a:solidFill>
                <a:effectLst/>
                <a:latin typeface="+mn-lt"/>
                <a:ea typeface="+mn-ea"/>
                <a:cs typeface="+mn-cs"/>
              </a:rPr>
              <a:t>A significant unresolved issue is the threat of disclosure through data accumulation. Every individual is a unique mosaic of publicly visible characteristics and private information. In a data rich world, distinct pieces of data that may not pose a privacy risk when released independently, are likely to reveal personal information when they are combined – a situation referred to in the intelligence community as the “mosaic effect”. The use of Big Data greatly amplifies the mosaic effect because large rich data sets typically contain many visible characteristics, and so individually or in composition enable spontaneous recognition of individuals and the consequential disclosure of their private information. This is a possible issue for the ABS dissemination of microdata sets from Big Data sources, since there is not yet a consistent, methodologically rigorous framework for assessing disclosure risk in terms of the utility of data set for analytical purposes. Currently, ABS does not assess disclosure risk in terms of utility.  If there is a disclosure risk then we do not disclose – regardless of the utility of the analysis.</a:t>
            </a:r>
          </a:p>
          <a:p>
            <a:endParaRPr lang="en-AU" sz="1200" kern="1200" dirty="0" smtClean="0">
              <a:solidFill>
                <a:schemeClr val="tx1"/>
              </a:solidFill>
              <a:effectLst/>
              <a:latin typeface="+mn-lt"/>
              <a:ea typeface="+mn-ea"/>
              <a:cs typeface="+mn-cs"/>
            </a:endParaRPr>
          </a:p>
          <a:p>
            <a:r>
              <a:rPr lang="en-AU" sz="1200" b="1" kern="1200" dirty="0" smtClean="0">
                <a:solidFill>
                  <a:schemeClr val="tx1"/>
                </a:solidFill>
                <a:effectLst/>
                <a:latin typeface="+mn-lt"/>
                <a:ea typeface="+mn-ea"/>
                <a:cs typeface="+mn-cs"/>
              </a:rPr>
              <a:t>Data Integrity </a:t>
            </a:r>
          </a:p>
          <a:p>
            <a:r>
              <a:rPr lang="en-AU" sz="1200" kern="1200" dirty="0" smtClean="0">
                <a:solidFill>
                  <a:schemeClr val="tx1"/>
                </a:solidFill>
                <a:effectLst/>
                <a:latin typeface="+mn-lt"/>
                <a:ea typeface="+mn-ea"/>
                <a:cs typeface="+mn-cs"/>
              </a:rPr>
              <a:t>The ABS has a multi-dimensional Data Quality Framework. Big data will present challenges on each dimension. It will be difficult to describe the quality of statistics produced using non-survey methods. Data integrity broadly covers its quality, provenance and reliability for statistical purposes. Many Big Data sources are inherently ‘noisy’, and will typically need extensive data filtering and repair to deal with inaccuracy, inconsistency and incompleteness. For example, real-time sensor networks are susceptible to sensor malfunction and network latencies, satellite imagery is adversely affected by atmospheric conditions, and social media opinion is invariably contaminated by ambiguity and deception. Existing statistical methods are not tolerant of erroneous data, and there is presently no generalised framework for treating missing and inconsistent data from non-survey sources. </a:t>
            </a:r>
          </a:p>
          <a:p>
            <a:r>
              <a:rPr lang="en-AU" sz="1200" kern="1200" dirty="0" smtClean="0">
                <a:solidFill>
                  <a:schemeClr val="tx1"/>
                </a:solidFill>
                <a:effectLst/>
                <a:latin typeface="+mn-lt"/>
                <a:ea typeface="+mn-ea"/>
                <a:cs typeface="+mn-cs"/>
              </a:rPr>
              <a:t>Much Web content is also unstructured and ungoverned – the metadata describing its usage and provenance (origin, derivation, history, custody, and context) are either incomplete or incongruous. Indeed, the long-term reliability of Big Data sources may be an issue for ongoing statistical production. Reputable statistics for policy making and service evaluation are generally required for extended periods of time, often many years. However, large data sets from dynamic networks are volatile – the data sources may change in character or disappear over time. What becomes of time series in a world where data streams and sources are transient?</a:t>
            </a:r>
          </a:p>
          <a:p>
            <a:endParaRPr lang="en-AU" sz="1200" kern="1200" dirty="0" smtClean="0">
              <a:solidFill>
                <a:schemeClr val="tx1"/>
              </a:solidFill>
              <a:effectLst/>
              <a:latin typeface="+mn-lt"/>
              <a:ea typeface="+mn-ea"/>
              <a:cs typeface="+mn-cs"/>
            </a:endParaRPr>
          </a:p>
          <a:p>
            <a:r>
              <a:rPr lang="en-AU" sz="1200" b="1" kern="1200" dirty="0" smtClean="0">
                <a:solidFill>
                  <a:schemeClr val="tx1"/>
                </a:solidFill>
                <a:effectLst/>
                <a:latin typeface="+mn-lt"/>
                <a:ea typeface="+mn-ea"/>
                <a:cs typeface="+mn-cs"/>
              </a:rPr>
              <a:t>Data Ownership and Access</a:t>
            </a:r>
          </a:p>
          <a:p>
            <a:r>
              <a:rPr lang="en-AU" sz="1200" kern="1200" dirty="0" smtClean="0">
                <a:solidFill>
                  <a:schemeClr val="tx1"/>
                </a:solidFill>
                <a:effectLst/>
                <a:latin typeface="+mn-lt"/>
                <a:ea typeface="+mn-ea"/>
                <a:cs typeface="+mn-cs"/>
              </a:rPr>
              <a:t>Data ownership and access presents as a key issue and one where there is a lack of legislation and a supporting framework. The challenge is to unlock public good from privately collected data where there may be a strong private interest in keeping the data private.</a:t>
            </a:r>
          </a:p>
          <a:p>
            <a:r>
              <a:rPr lang="en-AU" sz="1200" kern="1200" dirty="0" smtClean="0">
                <a:solidFill>
                  <a:schemeClr val="tx1"/>
                </a:solidFill>
                <a:effectLst/>
                <a:latin typeface="+mn-lt"/>
                <a:ea typeface="+mn-ea"/>
                <a:cs typeface="+mn-cs"/>
              </a:rPr>
              <a:t>The Big Data opportunity for the ABS spans a vast array of direct sources beyond the government sector, such as commercial transactions (e.g. scanner data from supermarkets), sensors (e.g. satellite imagery), tracking devices (e.g. location-sensitive services associated with mobile devices), and administrative product (e.g. electronic health records). It also includes data derived from the results of analysis on public and private data sets, such as behavioural profiling (e.g. activity analysis of online purchases or credit card transactions), opinion mining (e.g. topic or sentiment analysis of Twitter feeds and on-line searches), and social network analysis (e.g. link and influence analysis of Facebook data).</a:t>
            </a:r>
          </a:p>
          <a:p>
            <a:r>
              <a:rPr lang="en-AU" sz="1200" kern="1200" dirty="0" smtClean="0">
                <a:solidFill>
                  <a:schemeClr val="tx1"/>
                </a:solidFill>
                <a:effectLst/>
                <a:latin typeface="+mn-lt"/>
                <a:ea typeface="+mn-ea"/>
                <a:cs typeface="+mn-cs"/>
              </a:rPr>
              <a:t>In many cases, a commercial value is placed on primary and derived non-government data sets by their owners – since either the provision of such data is the basis of their business, or its possession is a significant element of competitive advantage. This raises the issue of how the ABS might acquire commercially valuable or sensitive data for statistical production, particularly if the statistics compete directly with information products created by the data owner or they compromise its market position. This issue is made more complex by the fact that there may be several parties with some form of commercial right in relation to a data set, either through ownership, possession or licensing arrangements.  </a:t>
            </a:r>
          </a:p>
          <a:p>
            <a:endParaRPr lang="en-AU" sz="1200" kern="1200" dirty="0" smtClean="0">
              <a:solidFill>
                <a:schemeClr val="tx1"/>
              </a:solidFill>
              <a:effectLst/>
              <a:latin typeface="+mn-lt"/>
              <a:ea typeface="+mn-ea"/>
              <a:cs typeface="+mn-cs"/>
            </a:endParaRPr>
          </a:p>
          <a:p>
            <a:r>
              <a:rPr lang="en-AU" sz="1200" b="1" kern="1200" dirty="0" smtClean="0">
                <a:solidFill>
                  <a:schemeClr val="tx1"/>
                </a:solidFill>
                <a:effectLst/>
                <a:latin typeface="+mn-lt"/>
                <a:ea typeface="+mn-ea"/>
                <a:cs typeface="+mn-cs"/>
              </a:rPr>
              <a:t>Computational Efficacy</a:t>
            </a:r>
          </a:p>
          <a:p>
            <a:r>
              <a:rPr lang="en-AU" sz="1200" kern="1200" dirty="0" smtClean="0">
                <a:solidFill>
                  <a:schemeClr val="tx1"/>
                </a:solidFill>
                <a:effectLst/>
                <a:latin typeface="+mn-lt"/>
                <a:ea typeface="+mn-ea"/>
                <a:cs typeface="+mn-cs"/>
              </a:rPr>
              <a:t>The exploitation of Big Data will have a significant impact on the ICT resource demands of data acquisition, storage, processing, integration, and analysis. Existing computational models for the most common statistical problems in the ABS scale very poorly for the </a:t>
            </a:r>
            <a:r>
              <a:rPr lang="en-GB" sz="1200" kern="1200" dirty="0" smtClean="0">
                <a:solidFill>
                  <a:schemeClr val="tx1"/>
                </a:solidFill>
                <a:effectLst/>
                <a:latin typeface="+mn-lt"/>
                <a:ea typeface="+mn-ea"/>
                <a:cs typeface="+mn-cs"/>
              </a:rPr>
              <a:t>n</a:t>
            </a:r>
            <a:r>
              <a:rPr lang="en-AU" sz="1200" kern="1200" dirty="0" smtClean="0">
                <a:solidFill>
                  <a:schemeClr val="tx1"/>
                </a:solidFill>
                <a:effectLst/>
                <a:latin typeface="+mn-lt"/>
                <a:ea typeface="+mn-ea"/>
                <a:cs typeface="+mn-cs"/>
              </a:rPr>
              <a:t>umber, diversity and volatility of data elements, attributes and linkages associated with Big Data sources. </a:t>
            </a:r>
          </a:p>
          <a:p>
            <a:r>
              <a:rPr lang="en-AU" sz="1200" kern="1200" dirty="0" smtClean="0">
                <a:solidFill>
                  <a:schemeClr val="tx1"/>
                </a:solidFill>
                <a:effectLst/>
                <a:latin typeface="+mn-lt"/>
                <a:ea typeface="+mn-ea"/>
                <a:cs typeface="+mn-cs"/>
              </a:rPr>
              <a:t>In particular, traditional relational database approaches are not sufficiently flexible for handling dynamic multiply-structured data sets in a computationally efficient way, and the execution of complex statistical algorithms at the scale of Big Data problems is likely to exceed the memory and processor resources of existing platforms. For example, probabilistic data linking under the Fellegi-</a:t>
            </a:r>
            <a:r>
              <a:rPr lang="en-AU" sz="1200" kern="1200" dirty="0" err="1" smtClean="0">
                <a:solidFill>
                  <a:schemeClr val="tx1"/>
                </a:solidFill>
                <a:effectLst/>
                <a:latin typeface="+mn-lt"/>
                <a:ea typeface="+mn-ea"/>
                <a:cs typeface="+mn-cs"/>
              </a:rPr>
              <a:t>Sunter</a:t>
            </a:r>
            <a:r>
              <a:rPr lang="en-AU" sz="1200" kern="1200" dirty="0" smtClean="0">
                <a:solidFill>
                  <a:schemeClr val="tx1"/>
                </a:solidFill>
                <a:effectLst/>
                <a:latin typeface="+mn-lt"/>
                <a:ea typeface="+mn-ea"/>
                <a:cs typeface="+mn-cs"/>
              </a:rPr>
              <a:t> model is generally treated as a constrained Maximum Likelihood problem using simplex-based algorithms. The complexity of this problem is at least O(N</a:t>
            </a:r>
            <a:r>
              <a:rPr lang="en-AU" sz="1200" kern="1200" baseline="30000" dirty="0" smtClean="0">
                <a:solidFill>
                  <a:schemeClr val="tx1"/>
                </a:solidFill>
                <a:effectLst/>
                <a:latin typeface="+mn-lt"/>
                <a:ea typeface="+mn-ea"/>
                <a:cs typeface="+mn-cs"/>
              </a:rPr>
              <a:t>3</a:t>
            </a:r>
            <a:r>
              <a:rPr lang="en-AU" sz="1200" kern="1200" dirty="0" smtClean="0">
                <a:solidFill>
                  <a:schemeClr val="tx1"/>
                </a:solidFill>
                <a:effectLst/>
                <a:latin typeface="+mn-lt"/>
                <a:ea typeface="+mn-ea"/>
                <a:cs typeface="+mn-cs"/>
              </a:rPr>
              <a:t>), which cannot be solved with existing computing resources when the size of the data set N is at the scale of Big Data.</a:t>
            </a:r>
          </a:p>
          <a:p>
            <a:r>
              <a:rPr lang="en-AU" sz="1200" kern="1200" dirty="0" smtClean="0">
                <a:solidFill>
                  <a:schemeClr val="tx1"/>
                </a:solidFill>
                <a:effectLst/>
                <a:latin typeface="+mn-lt"/>
                <a:ea typeface="+mn-ea"/>
                <a:cs typeface="+mn-cs"/>
              </a:rPr>
              <a:t>One likely approach will be to outsource the analytics to the data owner.  Statistics NZ is looking to do this with scanner data as the data owner has the necessary infrastructure and performing the analysis where the data is stored is cheaper and easier. An added and important benefit of this approach is that the data owner does not need to share the underlying data which may be very sensitive. A joint effort by methodologist and technologist is needed to develop techniques for reducing data volume and complexity while preserving statistical validity, and for improving algorithmic tractability and efficiency. This will involve explicitly recasting existing problems into a form that is better suited for distributed computing approaches, making greater use of approximate techniques, and favouring heuristic predictive models in the appropriate circumstances. </a:t>
            </a:r>
          </a:p>
          <a:p>
            <a:endParaRPr lang="en-AU" sz="1200" kern="1200" dirty="0" smtClean="0">
              <a:solidFill>
                <a:schemeClr val="tx1"/>
              </a:solidFill>
              <a:effectLst/>
              <a:latin typeface="+mn-lt"/>
              <a:ea typeface="+mn-ea"/>
              <a:cs typeface="+mn-cs"/>
            </a:endParaRPr>
          </a:p>
          <a:p>
            <a:r>
              <a:rPr lang="en-AU" sz="1200" b="1" kern="1200" dirty="0" smtClean="0">
                <a:solidFill>
                  <a:schemeClr val="tx1"/>
                </a:solidFill>
                <a:effectLst/>
                <a:latin typeface="+mn-lt"/>
                <a:ea typeface="+mn-ea"/>
                <a:cs typeface="+mn-cs"/>
              </a:rPr>
              <a:t>Technology Infrastructure</a:t>
            </a:r>
          </a:p>
          <a:p>
            <a:r>
              <a:rPr lang="en-AU" sz="1200" kern="1200" dirty="0" smtClean="0">
                <a:solidFill>
                  <a:schemeClr val="tx1"/>
                </a:solidFill>
                <a:effectLst/>
                <a:latin typeface="+mn-lt"/>
                <a:ea typeface="+mn-ea"/>
                <a:cs typeface="+mn-cs"/>
              </a:rPr>
              <a:t>Big data technology has emerged from the extreme scale of Internet processing and progressively been applied to a growing range of business domains in the last decade. Industry supported open source technology developments have rapidly matured to the point where ‘enterprise class’ processing in conjunction with traditional processing technologies provide a stronger integrated set of solution choices. Stand-alone and ‘point’ big data solutions are diminishing as they are integrated into wider solution architectures. Most established technology suppliers now include big data technology as part of their product portfolio. Big data infrastructure and tools are evolving and there will continue to be proprietary and point solutions.  Big data processing also requires new types of data representation (semantic data, graph database), inference (AI-based analytical techniques in conjunction with robust statistical analysis), visualisation (for complex network relationships), analytical languages (such as R and SAS), and the use of scale-out commodity hardware. A number of these technologies have value when applied to ‘traditional’ processing and analysis.</a:t>
            </a:r>
          </a:p>
          <a:p>
            <a:r>
              <a:rPr lang="en-AU" sz="1200" kern="1200" dirty="0" smtClean="0">
                <a:solidFill>
                  <a:schemeClr val="tx1"/>
                </a:solidFill>
                <a:effectLst/>
                <a:latin typeface="+mn-lt"/>
                <a:ea typeface="+mn-ea"/>
                <a:cs typeface="+mn-cs"/>
              </a:rPr>
              <a:t>Where big data capabilities enhance the CSIP solution architecture, these should be included.</a:t>
            </a:r>
          </a:p>
          <a:p>
            <a:endParaRPr lang="en-AU" dirty="0" smtClean="0"/>
          </a:p>
          <a:p>
            <a:endParaRPr lang="en-AU" dirty="0"/>
          </a:p>
        </p:txBody>
      </p:sp>
      <p:sp>
        <p:nvSpPr>
          <p:cNvPr id="4" name="Slide Number Placeholder 3"/>
          <p:cNvSpPr>
            <a:spLocks noGrp="1"/>
          </p:cNvSpPr>
          <p:nvPr>
            <p:ph type="sldNum" sz="quarter" idx="10"/>
          </p:nvPr>
        </p:nvSpPr>
        <p:spPr/>
        <p:txBody>
          <a:bodyPr/>
          <a:lstStyle/>
          <a:p>
            <a:fld id="{7F763E34-E0D8-468F-AF88-29B99EE7B050}" type="slidenum">
              <a:rPr lang="en-AU" smtClean="0"/>
              <a:t>8</a:t>
            </a:fld>
            <a:endParaRPr lang="en-AU" dirty="0"/>
          </a:p>
        </p:txBody>
      </p:sp>
    </p:spTree>
    <p:extLst>
      <p:ext uri="{BB962C8B-B14F-4D97-AF65-F5344CB8AC3E}">
        <p14:creationId xmlns:p14="http://schemas.microsoft.com/office/powerpoint/2010/main" val="102603730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7F763E34-E0D8-468F-AF88-29B99EE7B050}" type="slidenum">
              <a:rPr lang="en-AU" smtClean="0"/>
              <a:t>9</a:t>
            </a:fld>
            <a:endParaRPr lang="en-AU" dirty="0"/>
          </a:p>
        </p:txBody>
      </p:sp>
    </p:spTree>
    <p:extLst>
      <p:ext uri="{BB962C8B-B14F-4D97-AF65-F5344CB8AC3E}">
        <p14:creationId xmlns:p14="http://schemas.microsoft.com/office/powerpoint/2010/main" val="195698251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7F763E34-E0D8-468F-AF88-29B99EE7B050}" type="slidenum">
              <a:rPr lang="en-AU" smtClean="0"/>
              <a:t>11</a:t>
            </a:fld>
            <a:endParaRPr lang="en-AU" dirty="0"/>
          </a:p>
        </p:txBody>
      </p:sp>
    </p:spTree>
    <p:extLst>
      <p:ext uri="{BB962C8B-B14F-4D97-AF65-F5344CB8AC3E}">
        <p14:creationId xmlns:p14="http://schemas.microsoft.com/office/powerpoint/2010/main" val="23357692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836711"/>
            <a:ext cx="7848600" cy="1152129"/>
          </a:xfrm>
        </p:spPr>
        <p:txBody>
          <a:bodyPr anchor="ctr">
            <a:noAutofit/>
          </a:bodyPr>
          <a:lstStyle>
            <a:lvl1pPr>
              <a:defRPr sz="4400" cap="none" baseline="0">
                <a:effectLst/>
                <a:latin typeface="Euphemia" pitchFamily="34" charset="0"/>
                <a:cs typeface="Estrangelo Edessa" pitchFamily="66" charset="0"/>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685800" y="2132856"/>
            <a:ext cx="7848600" cy="504056"/>
          </a:xfrm>
        </p:spPr>
        <p:txBody>
          <a:bodyPr anchor="ct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p>
            <a:fld id="{D12376AA-5893-418C-8EF3-404C6B2DBBB5}" type="datetime1">
              <a:rPr lang="en-AU" smtClean="0"/>
              <a:t>21/10/2013</a:t>
            </a:fld>
            <a:endParaRPr lang="en-AU" dirty="0"/>
          </a:p>
        </p:txBody>
      </p:sp>
      <p:sp>
        <p:nvSpPr>
          <p:cNvPr id="5" name="Footer Placeholder 4"/>
          <p:cNvSpPr>
            <a:spLocks noGrp="1"/>
          </p:cNvSpPr>
          <p:nvPr>
            <p:ph type="ftr" sz="quarter" idx="11"/>
          </p:nvPr>
        </p:nvSpPr>
        <p:spPr/>
        <p:txBody>
          <a:bodyPr/>
          <a:lstStyle/>
          <a:p>
            <a:endParaRPr lang="en-AU" dirty="0"/>
          </a:p>
        </p:txBody>
      </p:sp>
      <p:sp>
        <p:nvSpPr>
          <p:cNvPr id="6" name="Slide Number Placeholder 5"/>
          <p:cNvSpPr>
            <a:spLocks noGrp="1"/>
          </p:cNvSpPr>
          <p:nvPr>
            <p:ph type="sldNum" sz="quarter" idx="12"/>
          </p:nvPr>
        </p:nvSpPr>
        <p:spPr/>
        <p:txBody>
          <a:bodyPr/>
          <a:lstStyle>
            <a:lvl1pPr algn="r">
              <a:defRPr/>
            </a:lvl1pPr>
          </a:lstStyle>
          <a:p>
            <a:fld id="{3AD48993-4DFC-4CE3-927A-D6AE91C53736}" type="slidenum">
              <a:rPr lang="en-AU" smtClean="0"/>
              <a:pPr/>
              <a:t>‹#›</a:t>
            </a:fld>
            <a:endParaRPr lang="en-AU"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993D803-B0F7-4C14-AD79-CD4735ECA472}" type="datetime1">
              <a:rPr lang="en-AU" smtClean="0"/>
              <a:t>21/10/2013</a:t>
            </a:fld>
            <a:endParaRPr lang="en-AU" dirty="0"/>
          </a:p>
        </p:txBody>
      </p:sp>
      <p:sp>
        <p:nvSpPr>
          <p:cNvPr id="5" name="Footer Placeholder 4"/>
          <p:cNvSpPr>
            <a:spLocks noGrp="1"/>
          </p:cNvSpPr>
          <p:nvPr>
            <p:ph type="ftr" sz="quarter" idx="11"/>
          </p:nvPr>
        </p:nvSpPr>
        <p:spPr/>
        <p:txBody>
          <a:bodyPr/>
          <a:lstStyle/>
          <a:p>
            <a:endParaRPr lang="en-AU" dirty="0"/>
          </a:p>
        </p:txBody>
      </p:sp>
      <p:sp>
        <p:nvSpPr>
          <p:cNvPr id="6" name="Slide Number Placeholder 5"/>
          <p:cNvSpPr>
            <a:spLocks noGrp="1"/>
          </p:cNvSpPr>
          <p:nvPr>
            <p:ph type="sldNum" sz="quarter" idx="12"/>
          </p:nvPr>
        </p:nvSpPr>
        <p:spPr/>
        <p:txBody>
          <a:bodyPr/>
          <a:lstStyle>
            <a:lvl1pPr algn="r">
              <a:defRPr/>
            </a:lvl1pPr>
          </a:lstStyle>
          <a:p>
            <a:fld id="{3AD48993-4DFC-4CE3-927A-D6AE91C53736}" type="slidenum">
              <a:rPr lang="en-AU" smtClean="0"/>
              <a:pPr/>
              <a:t>‹#›</a:t>
            </a:fld>
            <a:endParaRPr lang="en-AU"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6369F83-0560-466C-A906-AC16C87ED82D}" type="datetime1">
              <a:rPr lang="en-AU" smtClean="0"/>
              <a:t>21/10/2013</a:t>
            </a:fld>
            <a:endParaRPr lang="en-AU" dirty="0"/>
          </a:p>
        </p:txBody>
      </p:sp>
      <p:sp>
        <p:nvSpPr>
          <p:cNvPr id="5" name="Footer Placeholder 4"/>
          <p:cNvSpPr>
            <a:spLocks noGrp="1"/>
          </p:cNvSpPr>
          <p:nvPr>
            <p:ph type="ftr" sz="quarter" idx="11"/>
          </p:nvPr>
        </p:nvSpPr>
        <p:spPr/>
        <p:txBody>
          <a:bodyPr/>
          <a:lstStyle/>
          <a:p>
            <a:endParaRPr lang="en-AU" dirty="0"/>
          </a:p>
        </p:txBody>
      </p:sp>
      <p:sp>
        <p:nvSpPr>
          <p:cNvPr id="6" name="Slide Number Placeholder 5"/>
          <p:cNvSpPr>
            <a:spLocks noGrp="1"/>
          </p:cNvSpPr>
          <p:nvPr>
            <p:ph type="sldNum" sz="quarter" idx="12"/>
          </p:nvPr>
        </p:nvSpPr>
        <p:spPr/>
        <p:txBody>
          <a:bodyPr/>
          <a:lstStyle>
            <a:lvl1pPr algn="r">
              <a:defRPr/>
            </a:lvl1pPr>
          </a:lstStyle>
          <a:p>
            <a:fld id="{3AD48993-4DFC-4CE3-927A-D6AE91C53736}" type="slidenum">
              <a:rPr lang="en-AU" smtClean="0"/>
              <a:pPr/>
              <a:t>‹#›</a:t>
            </a:fld>
            <a:endParaRPr lang="en-AU"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200">
                <a:latin typeface="Calibri Light"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457200" y="1700808"/>
            <a:ext cx="8229600" cy="4608512"/>
          </a:xfrm>
        </p:spPr>
        <p:txBody>
          <a:bodyPr/>
          <a:lstStyle>
            <a:lvl1pPr>
              <a:lnSpc>
                <a:spcPct val="110000"/>
              </a:lnSpc>
              <a:spcBef>
                <a:spcPts val="1500"/>
              </a:spcBef>
              <a:defRPr sz="2000">
                <a:solidFill>
                  <a:srgbClr val="535369"/>
                </a:solidFill>
              </a:defRPr>
            </a:lvl1pPr>
            <a:lvl2pPr>
              <a:lnSpc>
                <a:spcPct val="110000"/>
              </a:lnSpc>
              <a:spcBef>
                <a:spcPts val="600"/>
              </a:spcBef>
              <a:defRPr sz="1800">
                <a:solidFill>
                  <a:srgbClr val="535369"/>
                </a:solidFill>
              </a:defRPr>
            </a:lvl2pPr>
            <a:lvl3pPr>
              <a:lnSpc>
                <a:spcPct val="110000"/>
              </a:lnSpc>
              <a:defRPr sz="1600">
                <a:solidFill>
                  <a:srgbClr val="535369"/>
                </a:solidFill>
              </a:defRPr>
            </a:lvl3pPr>
            <a:lvl4pPr>
              <a:lnSpc>
                <a:spcPct val="110000"/>
              </a:lnSpc>
              <a:defRPr sz="1600">
                <a:solidFill>
                  <a:srgbClr val="535369"/>
                </a:solidFill>
              </a:defRPr>
            </a:lvl4pPr>
            <a:lvl5pPr>
              <a:lnSpc>
                <a:spcPct val="110000"/>
              </a:lnSpc>
              <a:defRPr sz="1600">
                <a:solidFill>
                  <a:srgbClr val="535369"/>
                </a:solidFill>
              </a:defRPr>
            </a:lvl5pPr>
          </a:lstStyle>
          <a:p>
            <a:pPr lvl="0"/>
            <a:r>
              <a:rPr lang="en-US" dirty="0" smtClean="0"/>
              <a:t>Click to edit Master text styles</a:t>
            </a:r>
          </a:p>
          <a:p>
            <a:pPr lvl="1"/>
            <a:r>
              <a:rPr lang="en-US" dirty="0" smtClean="0"/>
              <a:t>Second level</a:t>
            </a:r>
          </a:p>
          <a:p>
            <a:pPr lvl="2"/>
            <a:r>
              <a:rPr lang="en-US" dirty="0" smtClean="0"/>
              <a:t>Third level</a:t>
            </a:r>
          </a:p>
        </p:txBody>
      </p:sp>
      <p:sp>
        <p:nvSpPr>
          <p:cNvPr id="4" name="Date Placeholder 3"/>
          <p:cNvSpPr>
            <a:spLocks noGrp="1"/>
          </p:cNvSpPr>
          <p:nvPr>
            <p:ph type="dt" sz="half" idx="10"/>
          </p:nvPr>
        </p:nvSpPr>
        <p:spPr/>
        <p:txBody>
          <a:bodyPr/>
          <a:lstStyle/>
          <a:p>
            <a:fld id="{5DD24DFC-C738-471E-A2F1-36AA36499E72}" type="datetime1">
              <a:rPr lang="en-AU" smtClean="0"/>
              <a:t>21/10/2013</a:t>
            </a:fld>
            <a:endParaRPr lang="en-AU" dirty="0"/>
          </a:p>
        </p:txBody>
      </p:sp>
      <p:sp>
        <p:nvSpPr>
          <p:cNvPr id="5" name="Footer Placeholder 4"/>
          <p:cNvSpPr>
            <a:spLocks noGrp="1"/>
          </p:cNvSpPr>
          <p:nvPr>
            <p:ph type="ftr" sz="quarter" idx="11"/>
          </p:nvPr>
        </p:nvSpPr>
        <p:spPr/>
        <p:txBody>
          <a:bodyPr/>
          <a:lstStyle/>
          <a:p>
            <a:endParaRPr lang="en-AU" dirty="0"/>
          </a:p>
        </p:txBody>
      </p:sp>
      <p:sp>
        <p:nvSpPr>
          <p:cNvPr id="6" name="Slide Number Placeholder 5"/>
          <p:cNvSpPr>
            <a:spLocks noGrp="1"/>
          </p:cNvSpPr>
          <p:nvPr>
            <p:ph type="sldNum" sz="quarter" idx="12"/>
          </p:nvPr>
        </p:nvSpPr>
        <p:spPr/>
        <p:txBody>
          <a:bodyPr/>
          <a:lstStyle>
            <a:lvl1pPr algn="r">
              <a:defRPr/>
            </a:lvl1pPr>
          </a:lstStyle>
          <a:p>
            <a:fld id="{3AD48993-4DFC-4CE3-927A-D6AE91C53736}" type="slidenum">
              <a:rPr lang="en-AU" smtClean="0"/>
              <a:pPr/>
              <a:t>‹#›</a:t>
            </a:fld>
            <a:endParaRPr lang="en-AU" dirty="0"/>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tx1"/>
        </a:solidFill>
        <a:effectLst/>
      </p:bgPr>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722313" y="3861048"/>
            <a:ext cx="7772400" cy="2266003"/>
          </a:xfrm>
        </p:spPr>
        <p:txBody>
          <a:bodyPr anchor="t">
            <a:normAutofit/>
          </a:bodyPr>
          <a:lstStyle>
            <a:lvl1pPr marL="0" indent="0" algn="l">
              <a:buNone/>
              <a:defRPr sz="2400">
                <a:solidFill>
                  <a:srgbClr val="535369"/>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4" name="Date Placeholder 3"/>
          <p:cNvSpPr>
            <a:spLocks noGrp="1"/>
          </p:cNvSpPr>
          <p:nvPr>
            <p:ph type="dt" sz="half" idx="10"/>
          </p:nvPr>
        </p:nvSpPr>
        <p:spPr/>
        <p:txBody>
          <a:bodyPr/>
          <a:lstStyle/>
          <a:p>
            <a:fld id="{6327A386-A466-461F-A8AE-646520D84C33}" type="datetime1">
              <a:rPr lang="en-AU" smtClean="0"/>
              <a:t>21/10/2013</a:t>
            </a:fld>
            <a:endParaRPr lang="en-AU" dirty="0"/>
          </a:p>
        </p:txBody>
      </p:sp>
      <p:sp>
        <p:nvSpPr>
          <p:cNvPr id="5" name="Footer Placeholder 4"/>
          <p:cNvSpPr>
            <a:spLocks noGrp="1"/>
          </p:cNvSpPr>
          <p:nvPr>
            <p:ph type="ftr" sz="quarter" idx="11"/>
          </p:nvPr>
        </p:nvSpPr>
        <p:spPr/>
        <p:txBody>
          <a:bodyPr/>
          <a:lstStyle/>
          <a:p>
            <a:endParaRPr lang="en-AU" dirty="0"/>
          </a:p>
        </p:txBody>
      </p:sp>
      <p:sp>
        <p:nvSpPr>
          <p:cNvPr id="6" name="Slide Number Placeholder 5"/>
          <p:cNvSpPr>
            <a:spLocks noGrp="1"/>
          </p:cNvSpPr>
          <p:nvPr>
            <p:ph type="sldNum" sz="quarter" idx="12"/>
          </p:nvPr>
        </p:nvSpPr>
        <p:spPr/>
        <p:txBody>
          <a:bodyPr/>
          <a:lstStyle>
            <a:lvl1pPr algn="r">
              <a:defRPr/>
            </a:lvl1pPr>
          </a:lstStyle>
          <a:p>
            <a:fld id="{3AD48993-4DFC-4CE3-927A-D6AE91C53736}" type="slidenum">
              <a:rPr lang="en-AU" smtClean="0"/>
              <a:pPr/>
              <a:t>‹#›</a:t>
            </a:fld>
            <a:endParaRPr lang="en-AU" dirty="0"/>
          </a:p>
        </p:txBody>
      </p:sp>
      <p:cxnSp>
        <p:nvCxnSpPr>
          <p:cNvPr id="7" name="Straight Connector 6"/>
          <p:cNvCxnSpPr/>
          <p:nvPr/>
        </p:nvCxnSpPr>
        <p:spPr>
          <a:xfrm>
            <a:off x="731520" y="375300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731520" y="2204864"/>
            <a:ext cx="7772400" cy="1440160"/>
          </a:xfrm>
        </p:spPr>
        <p:txBody>
          <a:bodyPr anchor="b">
            <a:normAutofit/>
          </a:bodyPr>
          <a:lstStyle>
            <a:lvl1pPr algn="l">
              <a:defRPr sz="4000" b="1" cap="none" baseline="0">
                <a:solidFill>
                  <a:schemeClr val="bg2"/>
                </a:solidFill>
                <a:effectLst/>
              </a:defRPr>
            </a:lvl1pPr>
          </a:lstStyle>
          <a:p>
            <a:r>
              <a:rPr lang="en-US" dirty="0" smtClean="0"/>
              <a:t>Click to edit Master title style</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94468A6-D751-48C6-99B1-A44A889403D1}" type="datetime1">
              <a:rPr lang="en-AU" smtClean="0"/>
              <a:t>21/10/2013</a:t>
            </a:fld>
            <a:endParaRPr lang="en-AU" dirty="0"/>
          </a:p>
        </p:txBody>
      </p:sp>
      <p:sp>
        <p:nvSpPr>
          <p:cNvPr id="6" name="Footer Placeholder 5"/>
          <p:cNvSpPr>
            <a:spLocks noGrp="1"/>
          </p:cNvSpPr>
          <p:nvPr>
            <p:ph type="ftr" sz="quarter" idx="11"/>
          </p:nvPr>
        </p:nvSpPr>
        <p:spPr/>
        <p:txBody>
          <a:bodyPr/>
          <a:lstStyle/>
          <a:p>
            <a:endParaRPr lang="en-AU" dirty="0"/>
          </a:p>
        </p:txBody>
      </p:sp>
      <p:sp>
        <p:nvSpPr>
          <p:cNvPr id="7" name="Slide Number Placeholder 6"/>
          <p:cNvSpPr>
            <a:spLocks noGrp="1"/>
          </p:cNvSpPr>
          <p:nvPr>
            <p:ph type="sldNum" sz="quarter" idx="12"/>
          </p:nvPr>
        </p:nvSpPr>
        <p:spPr/>
        <p:txBody>
          <a:bodyPr/>
          <a:lstStyle/>
          <a:p>
            <a:fld id="{3AD48993-4DFC-4CE3-927A-D6AE91C53736}" type="slidenum">
              <a:rPr lang="en-AU" smtClean="0"/>
              <a:t>‹#›</a:t>
            </a:fld>
            <a:endParaRPr lang="en-AU"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8F57BD5-C58F-4DD4-80FE-31BAF6D84180}" type="datetime1">
              <a:rPr lang="en-AU" smtClean="0"/>
              <a:t>21/10/2013</a:t>
            </a:fld>
            <a:endParaRPr lang="en-AU" dirty="0"/>
          </a:p>
        </p:txBody>
      </p:sp>
      <p:sp>
        <p:nvSpPr>
          <p:cNvPr id="8" name="Footer Placeholder 7"/>
          <p:cNvSpPr>
            <a:spLocks noGrp="1"/>
          </p:cNvSpPr>
          <p:nvPr>
            <p:ph type="ftr" sz="quarter" idx="11"/>
          </p:nvPr>
        </p:nvSpPr>
        <p:spPr/>
        <p:txBody>
          <a:bodyPr/>
          <a:lstStyle/>
          <a:p>
            <a:endParaRPr lang="en-AU" dirty="0"/>
          </a:p>
        </p:txBody>
      </p:sp>
      <p:sp>
        <p:nvSpPr>
          <p:cNvPr id="9" name="Slide Number Placeholder 8"/>
          <p:cNvSpPr>
            <a:spLocks noGrp="1"/>
          </p:cNvSpPr>
          <p:nvPr>
            <p:ph type="sldNum" sz="quarter" idx="12"/>
          </p:nvPr>
        </p:nvSpPr>
        <p:spPr/>
        <p:txBody>
          <a:bodyPr/>
          <a:lstStyle/>
          <a:p>
            <a:fld id="{3AD48993-4DFC-4CE3-927A-D6AE91C53736}" type="slidenum">
              <a:rPr lang="en-AU" smtClean="0"/>
              <a:t>‹#›</a:t>
            </a:fld>
            <a:endParaRPr lang="en-AU" dirty="0"/>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9A7BDA4-45D4-4EE6-B02F-7BE826DD0377}" type="datetime1">
              <a:rPr lang="en-AU" smtClean="0"/>
              <a:t>21/10/2013</a:t>
            </a:fld>
            <a:endParaRPr lang="en-AU" dirty="0"/>
          </a:p>
        </p:txBody>
      </p:sp>
      <p:sp>
        <p:nvSpPr>
          <p:cNvPr id="4" name="Footer Placeholder 3"/>
          <p:cNvSpPr>
            <a:spLocks noGrp="1"/>
          </p:cNvSpPr>
          <p:nvPr>
            <p:ph type="ftr" sz="quarter" idx="11"/>
          </p:nvPr>
        </p:nvSpPr>
        <p:spPr/>
        <p:txBody>
          <a:bodyPr/>
          <a:lstStyle/>
          <a:p>
            <a:endParaRPr lang="en-AU" dirty="0"/>
          </a:p>
        </p:txBody>
      </p:sp>
      <p:sp>
        <p:nvSpPr>
          <p:cNvPr id="5" name="Slide Number Placeholder 4"/>
          <p:cNvSpPr>
            <a:spLocks noGrp="1"/>
          </p:cNvSpPr>
          <p:nvPr>
            <p:ph type="sldNum" sz="quarter" idx="12"/>
          </p:nvPr>
        </p:nvSpPr>
        <p:spPr/>
        <p:txBody>
          <a:bodyPr/>
          <a:lstStyle>
            <a:lvl1pPr algn="r">
              <a:defRPr/>
            </a:lvl1pPr>
          </a:lstStyle>
          <a:p>
            <a:fld id="{3AD48993-4DFC-4CE3-927A-D6AE91C53736}" type="slidenum">
              <a:rPr lang="en-AU" smtClean="0"/>
              <a:pPr/>
              <a:t>‹#›</a:t>
            </a:fld>
            <a:endParaRPr lang="en-AU"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8C28773-45F1-4448-B399-E912EB5E8115}" type="datetime1">
              <a:rPr lang="en-AU" smtClean="0"/>
              <a:t>21/10/2013</a:t>
            </a:fld>
            <a:endParaRPr lang="en-AU" dirty="0"/>
          </a:p>
        </p:txBody>
      </p:sp>
      <p:sp>
        <p:nvSpPr>
          <p:cNvPr id="3" name="Footer Placeholder 2"/>
          <p:cNvSpPr>
            <a:spLocks noGrp="1"/>
          </p:cNvSpPr>
          <p:nvPr>
            <p:ph type="ftr" sz="quarter" idx="11"/>
          </p:nvPr>
        </p:nvSpPr>
        <p:spPr/>
        <p:txBody>
          <a:bodyPr/>
          <a:lstStyle/>
          <a:p>
            <a:endParaRPr lang="en-AU" dirty="0"/>
          </a:p>
        </p:txBody>
      </p:sp>
      <p:sp>
        <p:nvSpPr>
          <p:cNvPr id="4" name="Slide Number Placeholder 3"/>
          <p:cNvSpPr>
            <a:spLocks noGrp="1"/>
          </p:cNvSpPr>
          <p:nvPr>
            <p:ph type="sldNum" sz="quarter" idx="12"/>
          </p:nvPr>
        </p:nvSpPr>
        <p:spPr/>
        <p:txBody>
          <a:bodyPr/>
          <a:lstStyle>
            <a:lvl1pPr algn="r">
              <a:defRPr/>
            </a:lvl1pPr>
          </a:lstStyle>
          <a:p>
            <a:fld id="{3AD48993-4DFC-4CE3-927A-D6AE91C53736}" type="slidenum">
              <a:rPr lang="en-AU" smtClean="0"/>
              <a:pPr/>
              <a:t>‹#›</a:t>
            </a:fld>
            <a:endParaRPr lang="en-AU"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B337A30-E100-4B57-B70D-26F094CDB05C}" type="datetime1">
              <a:rPr lang="en-AU" smtClean="0"/>
              <a:t>21/10/2013</a:t>
            </a:fld>
            <a:endParaRPr lang="en-AU" dirty="0"/>
          </a:p>
        </p:txBody>
      </p:sp>
      <p:sp>
        <p:nvSpPr>
          <p:cNvPr id="6" name="Footer Placeholder 5"/>
          <p:cNvSpPr>
            <a:spLocks noGrp="1"/>
          </p:cNvSpPr>
          <p:nvPr>
            <p:ph type="ftr" sz="quarter" idx="11"/>
          </p:nvPr>
        </p:nvSpPr>
        <p:spPr/>
        <p:txBody>
          <a:bodyPr/>
          <a:lstStyle/>
          <a:p>
            <a:endParaRPr lang="en-AU" dirty="0"/>
          </a:p>
        </p:txBody>
      </p:sp>
      <p:sp>
        <p:nvSpPr>
          <p:cNvPr id="7" name="Slide Number Placeholder 6"/>
          <p:cNvSpPr>
            <a:spLocks noGrp="1"/>
          </p:cNvSpPr>
          <p:nvPr>
            <p:ph type="sldNum" sz="quarter" idx="12"/>
          </p:nvPr>
        </p:nvSpPr>
        <p:spPr/>
        <p:txBody>
          <a:bodyPr/>
          <a:lstStyle>
            <a:lvl1pPr algn="r">
              <a:defRPr/>
            </a:lvl1pPr>
          </a:lstStyle>
          <a:p>
            <a:fld id="{3AD48993-4DFC-4CE3-927A-D6AE91C53736}" type="slidenum">
              <a:rPr lang="en-AU" smtClean="0"/>
              <a:pPr/>
              <a:t>‹#›</a:t>
            </a:fld>
            <a:endParaRPr lang="en-AU" dirty="0"/>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D7A5D6B-F8B2-4DB9-9A0C-017A41B4C4DE}" type="datetime1">
              <a:rPr lang="en-AU" smtClean="0"/>
              <a:t>21/10/2013</a:t>
            </a:fld>
            <a:endParaRPr lang="en-AU" dirty="0"/>
          </a:p>
        </p:txBody>
      </p:sp>
      <p:sp>
        <p:nvSpPr>
          <p:cNvPr id="6" name="Footer Placeholder 5"/>
          <p:cNvSpPr>
            <a:spLocks noGrp="1"/>
          </p:cNvSpPr>
          <p:nvPr>
            <p:ph type="ftr" sz="quarter" idx="11"/>
          </p:nvPr>
        </p:nvSpPr>
        <p:spPr/>
        <p:txBody>
          <a:bodyPr/>
          <a:lstStyle/>
          <a:p>
            <a:endParaRPr lang="en-AU" dirty="0"/>
          </a:p>
        </p:txBody>
      </p:sp>
      <p:sp>
        <p:nvSpPr>
          <p:cNvPr id="7" name="Slide Number Placeholder 6"/>
          <p:cNvSpPr>
            <a:spLocks noGrp="1"/>
          </p:cNvSpPr>
          <p:nvPr>
            <p:ph type="sldNum" sz="quarter" idx="12"/>
          </p:nvPr>
        </p:nvSpPr>
        <p:spPr/>
        <p:txBody>
          <a:bodyPr/>
          <a:lstStyle>
            <a:lvl1pPr algn="r">
              <a:defRPr/>
            </a:lvl1pPr>
          </a:lstStyle>
          <a:p>
            <a:fld id="{3AD48993-4DFC-4CE3-927A-D6AE91C53736}" type="slidenum">
              <a:rPr lang="en-AU" smtClean="0"/>
              <a:pPr/>
              <a:t>‹#›</a:t>
            </a:fld>
            <a:endParaRPr lang="en-AU"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700808"/>
            <a:ext cx="8229600" cy="4776192"/>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4385C6BA-4BA8-4BAA-9B72-A2FBA839B6CA}" type="datetime1">
              <a:rPr lang="en-AU" smtClean="0"/>
              <a:t>21/10/2013</a:t>
            </a:fld>
            <a:endParaRPr lang="en-AU" dirty="0"/>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AU" dirty="0"/>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pPr algn="r"/>
            <a:fld id="{3AD48993-4DFC-4CE3-927A-D6AE91C53736}" type="slidenum">
              <a:rPr lang="en-AU" smtClean="0"/>
              <a:pPr algn="r"/>
              <a:t>‹#›</a:t>
            </a:fld>
            <a:endParaRPr lang="en-AU" dirty="0"/>
          </a:p>
        </p:txBody>
      </p:sp>
      <p:pic>
        <p:nvPicPr>
          <p:cNvPr id="9" name="Picture 6"/>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8028384" y="544883"/>
            <a:ext cx="921094" cy="847939"/>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hf hdr="0" ftr="0" dt="0"/>
  <p:txStyles>
    <p:titleStyle>
      <a:lvl1pPr algn="l" defTabSz="914400" rtl="0" eaLnBrk="1" latinLnBrk="0" hangingPunct="1">
        <a:spcBef>
          <a:spcPct val="0"/>
        </a:spcBef>
        <a:buNone/>
        <a:defRPr sz="3200" b="1" kern="1200" spc="-100" baseline="0">
          <a:solidFill>
            <a:schemeClr val="tx2"/>
          </a:solidFill>
          <a:latin typeface="Calibri Light" pitchFamily="34" charset="0"/>
          <a:ea typeface="+mj-ea"/>
          <a:cs typeface="+mj-cs"/>
        </a:defRPr>
      </a:lvl1pPr>
    </p:titleStyle>
    <p:bodyStyle>
      <a:lvl1pPr marL="0" indent="0" algn="l" defTabSz="914400" rtl="0" eaLnBrk="1" latinLnBrk="0" hangingPunct="1">
        <a:lnSpc>
          <a:spcPct val="110000"/>
        </a:lnSpc>
        <a:spcBef>
          <a:spcPts val="1500"/>
        </a:spcBef>
        <a:buClr>
          <a:schemeClr val="accent1"/>
        </a:buClr>
        <a:buSzPct val="85000"/>
        <a:buFontTx/>
        <a:buNone/>
        <a:defRPr sz="2000" kern="1200">
          <a:solidFill>
            <a:srgbClr val="535369"/>
          </a:solidFill>
          <a:latin typeface="Calibri Light" pitchFamily="34" charset="0"/>
          <a:ea typeface="+mn-ea"/>
          <a:cs typeface="+mn-cs"/>
        </a:defRPr>
      </a:lvl1pPr>
      <a:lvl2pPr marL="457200" indent="-182880" algn="l" defTabSz="914400" rtl="0" eaLnBrk="1" latinLnBrk="0" hangingPunct="1">
        <a:lnSpc>
          <a:spcPct val="110000"/>
        </a:lnSpc>
        <a:spcBef>
          <a:spcPts val="600"/>
        </a:spcBef>
        <a:buClr>
          <a:schemeClr val="accent1"/>
        </a:buClr>
        <a:buSzPct val="85000"/>
        <a:buFont typeface="Wingdings" pitchFamily="2" charset="2"/>
        <a:buChar char="§"/>
        <a:defRPr sz="1800" kern="1200">
          <a:solidFill>
            <a:srgbClr val="535369"/>
          </a:solidFill>
          <a:latin typeface="Calibri Light" pitchFamily="34" charset="0"/>
          <a:ea typeface="+mn-ea"/>
          <a:cs typeface="+mn-cs"/>
        </a:defRPr>
      </a:lvl2pPr>
      <a:lvl3pPr marL="731520" indent="-182880" algn="l" defTabSz="914400" rtl="0" eaLnBrk="1" latinLnBrk="0" hangingPunct="1">
        <a:lnSpc>
          <a:spcPct val="110000"/>
        </a:lnSpc>
        <a:spcBef>
          <a:spcPts val="300"/>
        </a:spcBef>
        <a:buClr>
          <a:schemeClr val="accent1"/>
        </a:buClr>
        <a:buSzPct val="90000"/>
        <a:buFont typeface="Arial" pitchFamily="34" charset="0"/>
        <a:buChar char="•"/>
        <a:defRPr sz="1600" kern="1200">
          <a:solidFill>
            <a:srgbClr val="535369"/>
          </a:solidFill>
          <a:latin typeface="Calibri Light" pitchFamily="34" charset="0"/>
          <a:ea typeface="+mn-ea"/>
          <a:cs typeface="+mn-cs"/>
        </a:defRPr>
      </a:lvl3pPr>
      <a:lvl4pPr marL="1005840" indent="-182880" algn="l" defTabSz="914400" rtl="0" eaLnBrk="1" latinLnBrk="0" hangingPunct="1">
        <a:lnSpc>
          <a:spcPct val="110000"/>
        </a:lnSpc>
        <a:spcBef>
          <a:spcPts val="300"/>
        </a:spcBef>
        <a:buClr>
          <a:schemeClr val="accent1"/>
        </a:buClr>
        <a:buFont typeface="Arial" pitchFamily="34" charset="0"/>
        <a:buChar char="•"/>
        <a:defRPr sz="1600" kern="1200">
          <a:solidFill>
            <a:srgbClr val="535369"/>
          </a:solidFill>
          <a:latin typeface="Calibri Light" pitchFamily="34" charset="0"/>
          <a:ea typeface="+mn-ea"/>
          <a:cs typeface="+mn-cs"/>
        </a:defRPr>
      </a:lvl4pPr>
      <a:lvl5pPr marL="1188720" indent="-137160" algn="l" defTabSz="914400" rtl="0" eaLnBrk="1" latinLnBrk="0" hangingPunct="1">
        <a:lnSpc>
          <a:spcPct val="110000"/>
        </a:lnSpc>
        <a:spcBef>
          <a:spcPts val="300"/>
        </a:spcBef>
        <a:buClr>
          <a:schemeClr val="accent1"/>
        </a:buClr>
        <a:buSzPct val="100000"/>
        <a:buFont typeface="Arial" pitchFamily="34" charset="0"/>
        <a:buChar char="•"/>
        <a:defRPr sz="1600" kern="1200" baseline="0">
          <a:solidFill>
            <a:srgbClr val="535369"/>
          </a:solidFill>
          <a:latin typeface="Calibri Light" pitchFamily="34" charset="0"/>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idx="1"/>
          </p:nvPr>
        </p:nvSpPr>
        <p:spPr/>
        <p:txBody>
          <a:bodyPr/>
          <a:lstStyle/>
          <a:p>
            <a:r>
              <a:rPr lang="en-AU" dirty="0" smtClean="0"/>
              <a:t>Frank Yu</a:t>
            </a:r>
            <a:br>
              <a:rPr lang="en-AU" dirty="0" smtClean="0"/>
            </a:br>
            <a:r>
              <a:rPr lang="en-AU" dirty="0" smtClean="0"/>
              <a:t>Australian Bureau of Statistics</a:t>
            </a:r>
            <a:endParaRPr lang="en-AU" dirty="0"/>
          </a:p>
        </p:txBody>
      </p:sp>
      <p:sp>
        <p:nvSpPr>
          <p:cNvPr id="4" name="Title 3"/>
          <p:cNvSpPr>
            <a:spLocks noGrp="1"/>
          </p:cNvSpPr>
          <p:nvPr>
            <p:ph type="title"/>
          </p:nvPr>
        </p:nvSpPr>
        <p:spPr/>
        <p:txBody>
          <a:bodyPr/>
          <a:lstStyle/>
          <a:p>
            <a:r>
              <a:rPr lang="en-AU" dirty="0" smtClean="0"/>
              <a:t>Unstructured Data</a:t>
            </a:r>
            <a:endParaRPr lang="en-AU" dirty="0"/>
          </a:p>
        </p:txBody>
      </p:sp>
      <p:sp>
        <p:nvSpPr>
          <p:cNvPr id="6" name="Slide Number Placeholder 5"/>
          <p:cNvSpPr>
            <a:spLocks noGrp="1"/>
          </p:cNvSpPr>
          <p:nvPr>
            <p:ph type="sldNum" sz="quarter" idx="12"/>
          </p:nvPr>
        </p:nvSpPr>
        <p:spPr/>
        <p:txBody>
          <a:bodyPr/>
          <a:lstStyle/>
          <a:p>
            <a:fld id="{3AD48993-4DFC-4CE3-927A-D6AE91C53736}" type="slidenum">
              <a:rPr lang="en-AU" smtClean="0"/>
              <a:pPr/>
              <a:t>1</a:t>
            </a:fld>
            <a:endParaRPr lang="en-AU" dirty="0"/>
          </a:p>
        </p:txBody>
      </p:sp>
    </p:spTree>
    <p:extLst>
      <p:ext uri="{BB962C8B-B14F-4D97-AF65-F5344CB8AC3E}">
        <p14:creationId xmlns:p14="http://schemas.microsoft.com/office/powerpoint/2010/main" val="2083685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dirty="0"/>
              <a:t>Some key initiatives for </a:t>
            </a:r>
            <a:r>
              <a:rPr lang="en-AU" dirty="0" smtClean="0"/>
              <a:t>2013-14</a:t>
            </a:r>
            <a:endParaRPr lang="en-AU" dirty="0"/>
          </a:p>
        </p:txBody>
      </p:sp>
      <p:sp>
        <p:nvSpPr>
          <p:cNvPr id="3" name="Content Placeholder 2"/>
          <p:cNvSpPr>
            <a:spLocks noGrp="1"/>
          </p:cNvSpPr>
          <p:nvPr>
            <p:ph idx="1"/>
          </p:nvPr>
        </p:nvSpPr>
        <p:spPr/>
        <p:txBody>
          <a:bodyPr/>
          <a:lstStyle/>
          <a:p>
            <a:r>
              <a:rPr lang="en-AU" dirty="0"/>
              <a:t>Satellite imagery for agricultural statistics – use of satellite sensor data for the production of agricultural statistics such as land use, crop type and crop yield.</a:t>
            </a:r>
          </a:p>
          <a:p>
            <a:r>
              <a:rPr lang="en-AU" dirty="0"/>
              <a:t>Mobile device location data for population mobility – use of mobile device location-based services and/or global positioning for measuring population mobility</a:t>
            </a:r>
          </a:p>
          <a:p>
            <a:r>
              <a:rPr lang="en-AU" dirty="0"/>
              <a:t>Visualisation for exploratory data analysis – advanced visualisation techniques for the exploratory analysis of structured and unstructured data sets</a:t>
            </a:r>
          </a:p>
          <a:p>
            <a:r>
              <a:rPr lang="en-AU" dirty="0"/>
              <a:t>Automated entity analysis of unstructured data –techniques for the extraction and resolution of concepts, entities and facts from text </a:t>
            </a:r>
            <a:r>
              <a:rPr lang="en-AU" dirty="0" smtClean="0"/>
              <a:t>data</a:t>
            </a:r>
            <a:endParaRPr lang="en-AU" dirty="0"/>
          </a:p>
        </p:txBody>
      </p:sp>
      <p:sp>
        <p:nvSpPr>
          <p:cNvPr id="4" name="Slide Number Placeholder 3"/>
          <p:cNvSpPr>
            <a:spLocks noGrp="1"/>
          </p:cNvSpPr>
          <p:nvPr>
            <p:ph type="sldNum" sz="quarter" idx="12"/>
          </p:nvPr>
        </p:nvSpPr>
        <p:spPr/>
        <p:txBody>
          <a:bodyPr/>
          <a:lstStyle/>
          <a:p>
            <a:fld id="{3AD48993-4DFC-4CE3-927A-D6AE91C53736}" type="slidenum">
              <a:rPr lang="en-AU" smtClean="0"/>
              <a:pPr/>
              <a:t>10</a:t>
            </a:fld>
            <a:endParaRPr lang="en-AU" dirty="0"/>
          </a:p>
        </p:txBody>
      </p:sp>
    </p:spTree>
    <p:extLst>
      <p:ext uri="{BB962C8B-B14F-4D97-AF65-F5344CB8AC3E}">
        <p14:creationId xmlns:p14="http://schemas.microsoft.com/office/powerpoint/2010/main" val="877708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251520" y="2420888"/>
            <a:ext cx="8640960" cy="990600"/>
          </a:xfrm>
        </p:spPr>
        <p:txBody>
          <a:bodyPr/>
          <a:lstStyle/>
          <a:p>
            <a:pPr algn="ctr"/>
            <a:r>
              <a:rPr lang="en-AU" dirty="0" smtClean="0"/>
              <a:t>Questions?</a:t>
            </a:r>
            <a:endParaRPr lang="en-AU" dirty="0"/>
          </a:p>
        </p:txBody>
      </p:sp>
      <p:sp>
        <p:nvSpPr>
          <p:cNvPr id="5" name="Slide Number Placeholder 4"/>
          <p:cNvSpPr>
            <a:spLocks noGrp="1"/>
          </p:cNvSpPr>
          <p:nvPr>
            <p:ph type="sldNum" sz="quarter" idx="12"/>
          </p:nvPr>
        </p:nvSpPr>
        <p:spPr/>
        <p:txBody>
          <a:bodyPr/>
          <a:lstStyle/>
          <a:p>
            <a:fld id="{3AD48993-4DFC-4CE3-927A-D6AE91C53736}" type="slidenum">
              <a:rPr lang="en-AU" smtClean="0"/>
              <a:t>11</a:t>
            </a:fld>
            <a:endParaRPr lang="en-AU"/>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736679" y="3317603"/>
            <a:ext cx="4426527" cy="3541223"/>
          </a:xfrm>
          <a:prstGeom prst="rect">
            <a:avLst/>
          </a:prstGeom>
        </p:spPr>
      </p:pic>
    </p:spTree>
    <p:extLst>
      <p:ext uri="{BB962C8B-B14F-4D97-AF65-F5344CB8AC3E}">
        <p14:creationId xmlns:p14="http://schemas.microsoft.com/office/powerpoint/2010/main" val="21451268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What I will cover in this talk</a:t>
            </a:r>
            <a:endParaRPr lang="en-AU" dirty="0"/>
          </a:p>
        </p:txBody>
      </p:sp>
      <p:sp>
        <p:nvSpPr>
          <p:cNvPr id="3" name="Content Placeholder 2"/>
          <p:cNvSpPr>
            <a:spLocks noGrp="1"/>
          </p:cNvSpPr>
          <p:nvPr>
            <p:ph idx="1"/>
          </p:nvPr>
        </p:nvSpPr>
        <p:spPr/>
        <p:txBody>
          <a:bodyPr/>
          <a:lstStyle/>
          <a:p>
            <a:r>
              <a:rPr lang="en-AU" dirty="0" smtClean="0"/>
              <a:t>What unstructured data is and its value for official statistics</a:t>
            </a:r>
          </a:p>
          <a:p>
            <a:r>
              <a:rPr lang="en-AU" dirty="0" smtClean="0"/>
              <a:t>The challenges that it presents statistical production</a:t>
            </a:r>
          </a:p>
          <a:p>
            <a:r>
              <a:rPr lang="en-AU" dirty="0" smtClean="0"/>
              <a:t>What the ABS is doing to progress capability in this area</a:t>
            </a:r>
            <a:endParaRPr lang="en-AU" dirty="0"/>
          </a:p>
        </p:txBody>
      </p:sp>
      <p:sp>
        <p:nvSpPr>
          <p:cNvPr id="4" name="Slide Number Placeholder 3"/>
          <p:cNvSpPr>
            <a:spLocks noGrp="1"/>
          </p:cNvSpPr>
          <p:nvPr>
            <p:ph type="sldNum" sz="quarter" idx="12"/>
          </p:nvPr>
        </p:nvSpPr>
        <p:spPr/>
        <p:txBody>
          <a:bodyPr/>
          <a:lstStyle/>
          <a:p>
            <a:fld id="{3AD48993-4DFC-4CE3-927A-D6AE91C53736}" type="slidenum">
              <a:rPr lang="en-AU" smtClean="0"/>
              <a:pPr/>
              <a:t>2</a:t>
            </a:fld>
            <a:endParaRPr lang="en-AU" dirty="0"/>
          </a:p>
        </p:txBody>
      </p:sp>
    </p:spTree>
    <p:extLst>
      <p:ext uri="{BB962C8B-B14F-4D97-AF65-F5344CB8AC3E}">
        <p14:creationId xmlns:p14="http://schemas.microsoft.com/office/powerpoint/2010/main" val="101615630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Features of “unstructured” data</a:t>
            </a:r>
            <a:endParaRPr lang="en-AU" dirty="0"/>
          </a:p>
        </p:txBody>
      </p:sp>
      <p:sp>
        <p:nvSpPr>
          <p:cNvPr id="3" name="Content Placeholder 2"/>
          <p:cNvSpPr>
            <a:spLocks noGrp="1"/>
          </p:cNvSpPr>
          <p:nvPr>
            <p:ph idx="1"/>
          </p:nvPr>
        </p:nvSpPr>
        <p:spPr/>
        <p:txBody>
          <a:bodyPr>
            <a:normAutofit/>
          </a:bodyPr>
          <a:lstStyle/>
          <a:p>
            <a:r>
              <a:rPr lang="en-AU" dirty="0" smtClean="0"/>
              <a:t>Does not </a:t>
            </a:r>
            <a:r>
              <a:rPr lang="en-AU" dirty="0"/>
              <a:t>reside </a:t>
            </a:r>
            <a:r>
              <a:rPr lang="en-AU" dirty="0" smtClean="0"/>
              <a:t>in traditional databases and data warehouses</a:t>
            </a:r>
          </a:p>
          <a:p>
            <a:r>
              <a:rPr lang="en-AU" dirty="0" smtClean="0"/>
              <a:t>May have an internal structure, but does not fit a </a:t>
            </a:r>
            <a:r>
              <a:rPr lang="en-AU" dirty="0" smtClean="0">
                <a:solidFill>
                  <a:schemeClr val="tx1"/>
                </a:solidFill>
              </a:rPr>
              <a:t>relational </a:t>
            </a:r>
            <a:r>
              <a:rPr lang="en-AU" dirty="0" smtClean="0"/>
              <a:t>data model</a:t>
            </a:r>
          </a:p>
          <a:p>
            <a:r>
              <a:rPr lang="en-AU" dirty="0" smtClean="0"/>
              <a:t>Generated by both humans and machines</a:t>
            </a:r>
          </a:p>
          <a:p>
            <a:pPr lvl="1"/>
            <a:r>
              <a:rPr lang="en-AU" dirty="0"/>
              <a:t>T</a:t>
            </a:r>
            <a:r>
              <a:rPr lang="en-AU" dirty="0" smtClean="0"/>
              <a:t>extual and multimedia content</a:t>
            </a:r>
          </a:p>
          <a:p>
            <a:pPr lvl="1"/>
            <a:r>
              <a:rPr lang="en-AU" dirty="0" smtClean="0"/>
              <a:t>Machine-to-machine communication</a:t>
            </a:r>
          </a:p>
          <a:p>
            <a:r>
              <a:rPr lang="en-AU" dirty="0" smtClean="0"/>
              <a:t>Examples include</a:t>
            </a:r>
          </a:p>
          <a:p>
            <a:pPr lvl="1"/>
            <a:r>
              <a:rPr lang="en-AU" dirty="0" smtClean="0"/>
              <a:t>Personal messaging – email, instant messages, tweets, chat</a:t>
            </a:r>
          </a:p>
          <a:p>
            <a:pPr lvl="1"/>
            <a:r>
              <a:rPr lang="en-AU" dirty="0" smtClean="0"/>
              <a:t>Business documents – business reports, presentations, survey responses</a:t>
            </a:r>
          </a:p>
          <a:p>
            <a:pPr lvl="1"/>
            <a:r>
              <a:rPr lang="en-AU" dirty="0" smtClean="0"/>
              <a:t>Web content – web pages, blogs, wikis, audio files, photos, videos</a:t>
            </a:r>
          </a:p>
          <a:p>
            <a:pPr lvl="1"/>
            <a:r>
              <a:rPr lang="en-AU" dirty="0" smtClean="0"/>
              <a:t>Sensor output – satellite imagery, geolocation data, scanner transactions</a:t>
            </a:r>
          </a:p>
        </p:txBody>
      </p:sp>
      <p:sp>
        <p:nvSpPr>
          <p:cNvPr id="4" name="Slide Number Placeholder 3"/>
          <p:cNvSpPr>
            <a:spLocks noGrp="1"/>
          </p:cNvSpPr>
          <p:nvPr>
            <p:ph type="sldNum" sz="quarter" idx="12"/>
          </p:nvPr>
        </p:nvSpPr>
        <p:spPr/>
        <p:txBody>
          <a:bodyPr/>
          <a:lstStyle/>
          <a:p>
            <a:fld id="{3AD48993-4DFC-4CE3-927A-D6AE91C53736}" type="slidenum">
              <a:rPr lang="en-AU" smtClean="0"/>
              <a:pPr/>
              <a:t>3</a:t>
            </a:fld>
            <a:endParaRPr lang="en-AU" dirty="0"/>
          </a:p>
        </p:txBody>
      </p:sp>
    </p:spTree>
    <p:extLst>
      <p:ext uri="{BB962C8B-B14F-4D97-AF65-F5344CB8AC3E}">
        <p14:creationId xmlns:p14="http://schemas.microsoft.com/office/powerpoint/2010/main" val="172342608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value of unstructured data sources</a:t>
            </a:r>
            <a:endParaRPr lang="en-AU" dirty="0"/>
          </a:p>
        </p:txBody>
      </p:sp>
      <p:sp>
        <p:nvSpPr>
          <p:cNvPr id="3" name="Content Placeholder 2"/>
          <p:cNvSpPr>
            <a:spLocks noGrp="1"/>
          </p:cNvSpPr>
          <p:nvPr>
            <p:ph idx="1"/>
          </p:nvPr>
        </p:nvSpPr>
        <p:spPr/>
        <p:txBody>
          <a:bodyPr>
            <a:normAutofit lnSpcReduction="10000"/>
          </a:bodyPr>
          <a:lstStyle/>
          <a:p>
            <a:r>
              <a:rPr lang="en-AU" dirty="0" smtClean="0"/>
              <a:t>Provide a rich </a:t>
            </a:r>
            <a:r>
              <a:rPr lang="en-GB" dirty="0" smtClean="0"/>
              <a:t>source </a:t>
            </a:r>
            <a:r>
              <a:rPr lang="en-GB" dirty="0"/>
              <a:t>of information about people, </a:t>
            </a:r>
            <a:r>
              <a:rPr lang="en-GB" dirty="0" smtClean="0"/>
              <a:t>households </a:t>
            </a:r>
            <a:r>
              <a:rPr lang="en-GB" dirty="0"/>
              <a:t>and </a:t>
            </a:r>
            <a:r>
              <a:rPr lang="en-GB" dirty="0" smtClean="0"/>
              <a:t>economies</a:t>
            </a:r>
          </a:p>
          <a:p>
            <a:r>
              <a:rPr lang="en-AU" dirty="0" smtClean="0"/>
              <a:t>May </a:t>
            </a:r>
            <a:r>
              <a:rPr lang="en-GB" dirty="0"/>
              <a:t>enable the more accurate and timely measurement </a:t>
            </a:r>
            <a:r>
              <a:rPr lang="en-AU" dirty="0" smtClean="0"/>
              <a:t>of a range of demographic, social, economic and environmental phenomena</a:t>
            </a:r>
          </a:p>
          <a:p>
            <a:pPr lvl="1"/>
            <a:r>
              <a:rPr lang="en-GB" dirty="0" smtClean="0"/>
              <a:t>Combined with </a:t>
            </a:r>
            <a:r>
              <a:rPr lang="en-GB" dirty="0"/>
              <a:t>traditional </a:t>
            </a:r>
            <a:r>
              <a:rPr lang="en-GB" dirty="0" smtClean="0"/>
              <a:t>data sources</a:t>
            </a:r>
            <a:endParaRPr lang="en-GB" dirty="0"/>
          </a:p>
          <a:p>
            <a:pPr lvl="1"/>
            <a:r>
              <a:rPr lang="en-GB" dirty="0" smtClean="0"/>
              <a:t>As a replacement for traditional data sources </a:t>
            </a:r>
            <a:endParaRPr lang="en-AU" dirty="0"/>
          </a:p>
          <a:p>
            <a:r>
              <a:rPr lang="en-AU" dirty="0" smtClean="0"/>
              <a:t>So presents </a:t>
            </a:r>
            <a:r>
              <a:rPr lang="en-AU" dirty="0"/>
              <a:t>unprecedented opportunities for official statistics </a:t>
            </a:r>
            <a:r>
              <a:rPr lang="en-AU" dirty="0" smtClean="0"/>
              <a:t>to</a:t>
            </a:r>
          </a:p>
          <a:p>
            <a:pPr lvl="1"/>
            <a:r>
              <a:rPr lang="en-AU" dirty="0" smtClean="0"/>
              <a:t>Improve </a:t>
            </a:r>
            <a:r>
              <a:rPr lang="en-AU" dirty="0"/>
              <a:t>delivery of current statistical </a:t>
            </a:r>
            <a:r>
              <a:rPr lang="en-AU" dirty="0" smtClean="0"/>
              <a:t>outputs</a:t>
            </a:r>
            <a:endParaRPr lang="en-AU" dirty="0"/>
          </a:p>
          <a:p>
            <a:pPr lvl="1"/>
            <a:r>
              <a:rPr lang="en-AU" dirty="0" smtClean="0"/>
              <a:t>Create </a:t>
            </a:r>
            <a:r>
              <a:rPr lang="en-AU" dirty="0"/>
              <a:t>new information products </a:t>
            </a:r>
            <a:r>
              <a:rPr lang="en-AU" dirty="0" smtClean="0"/>
              <a:t>not </a:t>
            </a:r>
            <a:r>
              <a:rPr lang="en-AU" dirty="0"/>
              <a:t>possible with traditional data </a:t>
            </a:r>
            <a:r>
              <a:rPr lang="en-AU" dirty="0" smtClean="0"/>
              <a:t>sources</a:t>
            </a:r>
          </a:p>
          <a:p>
            <a:r>
              <a:rPr lang="en-AU" dirty="0" smtClean="0"/>
              <a:t>ABS believes that the benefit should be demonstrated on </a:t>
            </a:r>
            <a:r>
              <a:rPr lang="en-AU" dirty="0"/>
              <a:t>a case-by-case basis – </a:t>
            </a:r>
            <a:r>
              <a:rPr lang="en-AU" dirty="0" smtClean="0"/>
              <a:t>the improvement of </a:t>
            </a:r>
            <a:r>
              <a:rPr lang="en-AU" dirty="0"/>
              <a:t>end-to-end statistical outcomes in terms of objective criteria such as </a:t>
            </a:r>
            <a:r>
              <a:rPr lang="en-AU" i="1" dirty="0"/>
              <a:t>accuracy</a:t>
            </a:r>
            <a:r>
              <a:rPr lang="en-AU" dirty="0"/>
              <a:t>, </a:t>
            </a:r>
            <a:r>
              <a:rPr lang="en-AU" i="1" dirty="0"/>
              <a:t>relevance</a:t>
            </a:r>
            <a:r>
              <a:rPr lang="en-AU" dirty="0"/>
              <a:t>, </a:t>
            </a:r>
            <a:r>
              <a:rPr lang="en-AU" i="1" dirty="0"/>
              <a:t>consistency</a:t>
            </a:r>
            <a:r>
              <a:rPr lang="en-AU" dirty="0"/>
              <a:t>, </a:t>
            </a:r>
            <a:r>
              <a:rPr lang="en-AU" i="1" dirty="0"/>
              <a:t>interpretability</a:t>
            </a:r>
            <a:r>
              <a:rPr lang="en-AU" dirty="0"/>
              <a:t>, </a:t>
            </a:r>
            <a:r>
              <a:rPr lang="en-AU" i="1" dirty="0"/>
              <a:t>timeliness</a:t>
            </a:r>
            <a:r>
              <a:rPr lang="en-AU" dirty="0"/>
              <a:t>, and </a:t>
            </a:r>
            <a:r>
              <a:rPr lang="en-AU" i="1" dirty="0" smtClean="0"/>
              <a:t>cost</a:t>
            </a:r>
            <a:endParaRPr lang="en-AU" dirty="0"/>
          </a:p>
          <a:p>
            <a:pPr lvl="1"/>
            <a:endParaRPr lang="en-AU" dirty="0" smtClean="0"/>
          </a:p>
        </p:txBody>
      </p:sp>
      <p:sp>
        <p:nvSpPr>
          <p:cNvPr id="4" name="Slide Number Placeholder 3"/>
          <p:cNvSpPr>
            <a:spLocks noGrp="1"/>
          </p:cNvSpPr>
          <p:nvPr>
            <p:ph type="sldNum" sz="quarter" idx="12"/>
          </p:nvPr>
        </p:nvSpPr>
        <p:spPr/>
        <p:txBody>
          <a:bodyPr/>
          <a:lstStyle/>
          <a:p>
            <a:fld id="{3AD48993-4DFC-4CE3-927A-D6AE91C53736}" type="slidenum">
              <a:rPr lang="en-AU" smtClean="0"/>
              <a:pPr/>
              <a:t>4</a:t>
            </a:fld>
            <a:endParaRPr lang="en-AU" dirty="0"/>
          </a:p>
        </p:txBody>
      </p:sp>
    </p:spTree>
    <p:extLst>
      <p:ext uri="{BB962C8B-B14F-4D97-AF65-F5344CB8AC3E}">
        <p14:creationId xmlns:p14="http://schemas.microsoft.com/office/powerpoint/2010/main" val="254133676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Content  analysis</a:t>
            </a:r>
            <a:endParaRPr lang="en-AU" dirty="0"/>
          </a:p>
        </p:txBody>
      </p:sp>
      <p:sp>
        <p:nvSpPr>
          <p:cNvPr id="3" name="Content Placeholder 2"/>
          <p:cNvSpPr>
            <a:spLocks noGrp="1"/>
          </p:cNvSpPr>
          <p:nvPr>
            <p:ph idx="1"/>
          </p:nvPr>
        </p:nvSpPr>
        <p:spPr/>
        <p:txBody>
          <a:bodyPr>
            <a:normAutofit/>
          </a:bodyPr>
          <a:lstStyle/>
          <a:p>
            <a:r>
              <a:rPr lang="en-AU" dirty="0"/>
              <a:t>For unstructured </a:t>
            </a:r>
            <a:r>
              <a:rPr lang="en-AU" dirty="0" smtClean="0"/>
              <a:t>data to be useful it must be analysed to extract and expose the information it contains</a:t>
            </a:r>
          </a:p>
          <a:p>
            <a:r>
              <a:rPr lang="en-AU" dirty="0" smtClean="0"/>
              <a:t>Different types of analysis are possible, such as:</a:t>
            </a:r>
          </a:p>
          <a:p>
            <a:pPr lvl="1"/>
            <a:r>
              <a:rPr lang="en-AU" dirty="0" smtClean="0"/>
              <a:t>Entity analysis – people</a:t>
            </a:r>
            <a:r>
              <a:rPr lang="en-AU" dirty="0"/>
              <a:t>, </a:t>
            </a:r>
            <a:r>
              <a:rPr lang="en-AU" dirty="0" smtClean="0"/>
              <a:t>organisations, objects </a:t>
            </a:r>
            <a:r>
              <a:rPr lang="en-AU" dirty="0"/>
              <a:t>and events, and the relationships between them</a:t>
            </a:r>
            <a:endParaRPr lang="en-AU" dirty="0" smtClean="0"/>
          </a:p>
          <a:p>
            <a:pPr lvl="1"/>
            <a:r>
              <a:rPr lang="en-AU" dirty="0" smtClean="0"/>
              <a:t>Topic analysis – topics or themes, and their relative importance</a:t>
            </a:r>
          </a:p>
          <a:p>
            <a:pPr lvl="1"/>
            <a:r>
              <a:rPr lang="en-AU" dirty="0" smtClean="0"/>
              <a:t>Sentiment analysis – subjective view of a person to a particular topic</a:t>
            </a:r>
          </a:p>
          <a:p>
            <a:pPr lvl="1"/>
            <a:r>
              <a:rPr lang="en-AU" dirty="0" smtClean="0"/>
              <a:t>Feature analysis – inherent characteristics that are significant for a particular  analytical perspective (e.g. land coverage in satellite imagery)</a:t>
            </a:r>
          </a:p>
          <a:p>
            <a:pPr lvl="1"/>
            <a:r>
              <a:rPr lang="en-AU" dirty="0" smtClean="0"/>
              <a:t>Many others</a:t>
            </a:r>
          </a:p>
          <a:p>
            <a:r>
              <a:rPr lang="en-AU" dirty="0" smtClean="0"/>
              <a:t>Techniques and tools already exist or being developed … </a:t>
            </a:r>
          </a:p>
          <a:p>
            <a:pPr lvl="1"/>
            <a:endParaRPr lang="en-AU" dirty="0" smtClean="0"/>
          </a:p>
        </p:txBody>
      </p:sp>
      <p:sp>
        <p:nvSpPr>
          <p:cNvPr id="4" name="Slide Number Placeholder 3"/>
          <p:cNvSpPr>
            <a:spLocks noGrp="1"/>
          </p:cNvSpPr>
          <p:nvPr>
            <p:ph type="sldNum" sz="quarter" idx="12"/>
          </p:nvPr>
        </p:nvSpPr>
        <p:spPr/>
        <p:txBody>
          <a:bodyPr/>
          <a:lstStyle/>
          <a:p>
            <a:fld id="{3AD48993-4DFC-4CE3-927A-D6AE91C53736}" type="slidenum">
              <a:rPr lang="en-AU" smtClean="0"/>
              <a:pPr/>
              <a:t>5</a:t>
            </a:fld>
            <a:endParaRPr lang="en-AU" dirty="0"/>
          </a:p>
        </p:txBody>
      </p:sp>
    </p:spTree>
    <p:extLst>
      <p:ext uri="{BB962C8B-B14F-4D97-AF65-F5344CB8AC3E}">
        <p14:creationId xmlns:p14="http://schemas.microsoft.com/office/powerpoint/2010/main" val="382675020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But </a:t>
            </a:r>
            <a:r>
              <a:rPr lang="en-AU" dirty="0"/>
              <a:t>t</a:t>
            </a:r>
            <a:r>
              <a:rPr lang="en-AU" dirty="0" smtClean="0"/>
              <a:t>he scale is mind-boggling</a:t>
            </a:r>
            <a:endParaRPr lang="en-AU" dirty="0"/>
          </a:p>
        </p:txBody>
      </p:sp>
      <p:pic>
        <p:nvPicPr>
          <p:cNvPr id="5" name="Content Placeholder 4"/>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547664" y="1700808"/>
            <a:ext cx="5890516" cy="4608512"/>
          </a:xfrm>
        </p:spPr>
      </p:pic>
      <p:sp>
        <p:nvSpPr>
          <p:cNvPr id="4" name="Slide Number Placeholder 3"/>
          <p:cNvSpPr>
            <a:spLocks noGrp="1"/>
          </p:cNvSpPr>
          <p:nvPr>
            <p:ph type="sldNum" sz="quarter" idx="12"/>
          </p:nvPr>
        </p:nvSpPr>
        <p:spPr/>
        <p:txBody>
          <a:bodyPr/>
          <a:lstStyle/>
          <a:p>
            <a:fld id="{3AD48993-4DFC-4CE3-927A-D6AE91C53736}" type="slidenum">
              <a:rPr lang="en-AU" smtClean="0"/>
              <a:pPr/>
              <a:t>6</a:t>
            </a:fld>
            <a:endParaRPr lang="en-AU" dirty="0"/>
          </a:p>
        </p:txBody>
      </p:sp>
      <p:sp>
        <p:nvSpPr>
          <p:cNvPr id="6" name="TextBox 5"/>
          <p:cNvSpPr txBox="1"/>
          <p:nvPr/>
        </p:nvSpPr>
        <p:spPr>
          <a:xfrm>
            <a:off x="2116658" y="2925539"/>
            <a:ext cx="4032448" cy="369332"/>
          </a:xfrm>
          <a:prstGeom prst="rect">
            <a:avLst/>
          </a:prstGeom>
          <a:noFill/>
        </p:spPr>
        <p:txBody>
          <a:bodyPr wrap="square" rtlCol="0">
            <a:spAutoFit/>
          </a:bodyPr>
          <a:lstStyle/>
          <a:p>
            <a:r>
              <a:rPr lang="en-AU" dirty="0" smtClean="0">
                <a:latin typeface="Candara" pitchFamily="34" charset="0"/>
              </a:rPr>
              <a:t>1 ZB = 10</a:t>
            </a:r>
            <a:r>
              <a:rPr lang="en-AU" baseline="30000" dirty="0" smtClean="0">
                <a:latin typeface="Candara" pitchFamily="34" charset="0"/>
              </a:rPr>
              <a:t>21 </a:t>
            </a:r>
            <a:r>
              <a:rPr lang="en-AU" dirty="0" smtClean="0">
                <a:latin typeface="Candara" pitchFamily="34" charset="0"/>
              </a:rPr>
              <a:t>bytes = 1024 Exabytes </a:t>
            </a:r>
            <a:endParaRPr lang="en-AU" dirty="0">
              <a:latin typeface="Candara" pitchFamily="34" charset="0"/>
            </a:endParaRPr>
          </a:p>
        </p:txBody>
      </p:sp>
      <p:sp>
        <p:nvSpPr>
          <p:cNvPr id="3" name="Rectangle 2"/>
          <p:cNvSpPr/>
          <p:nvPr/>
        </p:nvSpPr>
        <p:spPr>
          <a:xfrm>
            <a:off x="2116658" y="3535421"/>
            <a:ext cx="4572000" cy="461665"/>
          </a:xfrm>
          <a:prstGeom prst="rect">
            <a:avLst/>
          </a:prstGeom>
        </p:spPr>
        <p:txBody>
          <a:bodyPr>
            <a:spAutoFit/>
          </a:bodyPr>
          <a:lstStyle/>
          <a:p>
            <a:r>
              <a:rPr lang="en-GB" sz="2400" b="1" dirty="0">
                <a:solidFill>
                  <a:srgbClr val="FF0000"/>
                </a:solidFill>
                <a:latin typeface="Candara" pitchFamily="34" charset="0"/>
              </a:rPr>
              <a:t>About 85% </a:t>
            </a:r>
            <a:r>
              <a:rPr lang="en-GB" sz="2400" b="1" dirty="0" smtClean="0">
                <a:solidFill>
                  <a:srgbClr val="FF0000"/>
                </a:solidFill>
                <a:latin typeface="Candara" pitchFamily="34" charset="0"/>
              </a:rPr>
              <a:t>is unstructured data</a:t>
            </a:r>
            <a:endParaRPr lang="en-GB" sz="2400" b="1" dirty="0">
              <a:solidFill>
                <a:srgbClr val="FF0000"/>
              </a:solidFill>
              <a:latin typeface="Candara" pitchFamily="34" charset="0"/>
            </a:endParaRPr>
          </a:p>
        </p:txBody>
      </p:sp>
    </p:spTree>
    <p:extLst>
      <p:ext uri="{BB962C8B-B14F-4D97-AF65-F5344CB8AC3E}">
        <p14:creationId xmlns:p14="http://schemas.microsoft.com/office/powerpoint/2010/main" val="26128773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C:\Users\Ric\Downloads\ether fleet 12 23 110 cloud-computing.jpg"/>
          <p:cNvPicPr>
            <a:picLocks noChangeAspect="1" noChangeArrowheads="1"/>
          </p:cNvPicPr>
          <p:nvPr/>
        </p:nvPicPr>
        <p:blipFill>
          <a:blip r:embed="rId3"/>
          <a:srcRect/>
          <a:stretch>
            <a:fillRect/>
          </a:stretch>
        </p:blipFill>
        <p:spPr bwMode="auto">
          <a:xfrm>
            <a:off x="4211960" y="2852936"/>
            <a:ext cx="4413307" cy="3309980"/>
          </a:xfrm>
          <a:prstGeom prst="roundRect">
            <a:avLst>
              <a:gd name="adj" fmla="val 8594"/>
            </a:avLst>
          </a:prstGeom>
          <a:solidFill>
            <a:srgbClr val="FFFFFF">
              <a:shade val="85000"/>
            </a:srgbClr>
          </a:solidFill>
          <a:ln>
            <a:noFill/>
          </a:ln>
          <a:effectLst/>
        </p:spPr>
      </p:pic>
      <p:sp>
        <p:nvSpPr>
          <p:cNvPr id="2" name="Title 1"/>
          <p:cNvSpPr>
            <a:spLocks noGrp="1"/>
          </p:cNvSpPr>
          <p:nvPr>
            <p:ph type="title"/>
          </p:nvPr>
        </p:nvSpPr>
        <p:spPr/>
        <p:txBody>
          <a:bodyPr/>
          <a:lstStyle/>
          <a:p>
            <a:r>
              <a:rPr lang="en-AU" dirty="0" smtClean="0"/>
              <a:t>Big Data</a:t>
            </a:r>
            <a:endParaRPr lang="en-AU" dirty="0"/>
          </a:p>
        </p:txBody>
      </p:sp>
      <p:sp>
        <p:nvSpPr>
          <p:cNvPr id="3" name="Content Placeholder 2"/>
          <p:cNvSpPr>
            <a:spLocks noGrp="1"/>
          </p:cNvSpPr>
          <p:nvPr>
            <p:ph idx="1"/>
          </p:nvPr>
        </p:nvSpPr>
        <p:spPr>
          <a:xfrm>
            <a:off x="457200" y="1700808"/>
            <a:ext cx="8229600" cy="1152128"/>
          </a:xfrm>
        </p:spPr>
        <p:txBody>
          <a:bodyPr anchor="ctr">
            <a:normAutofit/>
          </a:bodyPr>
          <a:lstStyle/>
          <a:p>
            <a:r>
              <a:rPr lang="en-AU" dirty="0" smtClean="0"/>
              <a:t>Data </a:t>
            </a:r>
            <a:r>
              <a:rPr lang="en-AU" dirty="0"/>
              <a:t>sets of such size, complexity and volatility that </a:t>
            </a:r>
            <a:r>
              <a:rPr lang="en-AU" dirty="0" smtClean="0"/>
              <a:t>their business value cannot be fully realised with </a:t>
            </a:r>
            <a:r>
              <a:rPr lang="en-AU" dirty="0"/>
              <a:t>existing data capture, storage, processing, analysis and management </a:t>
            </a:r>
            <a:r>
              <a:rPr lang="en-AU" dirty="0" smtClean="0"/>
              <a:t>capabilities</a:t>
            </a:r>
          </a:p>
        </p:txBody>
      </p:sp>
      <p:sp>
        <p:nvSpPr>
          <p:cNvPr id="4" name="Slide Number Placeholder 3"/>
          <p:cNvSpPr>
            <a:spLocks noGrp="1"/>
          </p:cNvSpPr>
          <p:nvPr>
            <p:ph type="sldNum" sz="quarter" idx="12"/>
          </p:nvPr>
        </p:nvSpPr>
        <p:spPr/>
        <p:txBody>
          <a:bodyPr/>
          <a:lstStyle/>
          <a:p>
            <a:fld id="{3AD48993-4DFC-4CE3-927A-D6AE91C53736}" type="slidenum">
              <a:rPr lang="en-AU" smtClean="0"/>
              <a:pPr/>
              <a:t>7</a:t>
            </a:fld>
            <a:endParaRPr lang="en-AU" dirty="0"/>
          </a:p>
        </p:txBody>
      </p:sp>
      <p:sp>
        <p:nvSpPr>
          <p:cNvPr id="7" name="Rectangle 6"/>
          <p:cNvSpPr/>
          <p:nvPr/>
        </p:nvSpPr>
        <p:spPr>
          <a:xfrm>
            <a:off x="500419" y="3907761"/>
            <a:ext cx="3456384" cy="1200329"/>
          </a:xfrm>
          <a:prstGeom prst="rect">
            <a:avLst/>
          </a:prstGeom>
        </p:spPr>
        <p:txBody>
          <a:bodyPr wrap="square">
            <a:spAutoFit/>
          </a:bodyPr>
          <a:lstStyle/>
          <a:p>
            <a:r>
              <a:rPr lang="en-AU" sz="2400" b="1" dirty="0">
                <a:solidFill>
                  <a:schemeClr val="tx2">
                    <a:lumMod val="75000"/>
                  </a:schemeClr>
                </a:solidFill>
                <a:latin typeface="Calibri Light" pitchFamily="34" charset="0"/>
              </a:rPr>
              <a:t>The systematic use of unstructured data is a </a:t>
            </a:r>
            <a:r>
              <a:rPr lang="en-AU" sz="2400" b="1" dirty="0" smtClean="0">
                <a:solidFill>
                  <a:schemeClr val="tx2">
                    <a:lumMod val="75000"/>
                  </a:schemeClr>
                </a:solidFill>
                <a:latin typeface="Calibri Light" pitchFamily="34" charset="0"/>
              </a:rPr>
              <a:t/>
            </a:r>
            <a:br>
              <a:rPr lang="en-AU" sz="2400" b="1" dirty="0" smtClean="0">
                <a:solidFill>
                  <a:schemeClr val="tx2">
                    <a:lumMod val="75000"/>
                  </a:schemeClr>
                </a:solidFill>
                <a:latin typeface="Calibri Light" pitchFamily="34" charset="0"/>
              </a:rPr>
            </a:br>
            <a:r>
              <a:rPr lang="en-AU" sz="2400" b="1" dirty="0" smtClean="0">
                <a:solidFill>
                  <a:schemeClr val="tx2">
                    <a:lumMod val="75000"/>
                  </a:schemeClr>
                </a:solidFill>
                <a:latin typeface="Calibri Light" pitchFamily="34" charset="0"/>
              </a:rPr>
              <a:t>Big </a:t>
            </a:r>
            <a:r>
              <a:rPr lang="en-AU" sz="2400" b="1" dirty="0">
                <a:solidFill>
                  <a:schemeClr val="tx2">
                    <a:lumMod val="75000"/>
                  </a:schemeClr>
                </a:solidFill>
                <a:latin typeface="Calibri Light" pitchFamily="34" charset="0"/>
              </a:rPr>
              <a:t>Data challenge!</a:t>
            </a:r>
          </a:p>
        </p:txBody>
      </p:sp>
    </p:spTree>
    <p:extLst>
      <p:ext uri="{BB962C8B-B14F-4D97-AF65-F5344CB8AC3E}">
        <p14:creationId xmlns:p14="http://schemas.microsoft.com/office/powerpoint/2010/main" val="65760278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Some other significant challenges</a:t>
            </a:r>
            <a:endParaRPr lang="en-AU" dirty="0"/>
          </a:p>
        </p:txBody>
      </p:sp>
      <p:sp>
        <p:nvSpPr>
          <p:cNvPr id="3" name="Content Placeholder 2"/>
          <p:cNvSpPr>
            <a:spLocks noGrp="1"/>
          </p:cNvSpPr>
          <p:nvPr>
            <p:ph idx="1"/>
          </p:nvPr>
        </p:nvSpPr>
        <p:spPr/>
        <p:txBody>
          <a:bodyPr>
            <a:normAutofit fontScale="92500" lnSpcReduction="20000"/>
          </a:bodyPr>
          <a:lstStyle/>
          <a:p>
            <a:r>
              <a:rPr lang="en-AU" dirty="0"/>
              <a:t>Validity of </a:t>
            </a:r>
            <a:r>
              <a:rPr lang="en-AU" dirty="0" smtClean="0"/>
              <a:t>statistical inference</a:t>
            </a:r>
          </a:p>
          <a:p>
            <a:pPr lvl="1"/>
            <a:r>
              <a:rPr lang="en-AU" dirty="0" smtClean="0"/>
              <a:t>Sample biases</a:t>
            </a:r>
          </a:p>
          <a:p>
            <a:pPr lvl="1"/>
            <a:r>
              <a:rPr lang="en-AU" dirty="0" smtClean="0"/>
              <a:t>Model biases</a:t>
            </a:r>
          </a:p>
          <a:p>
            <a:r>
              <a:rPr lang="en-AU" dirty="0"/>
              <a:t>Privacy and </a:t>
            </a:r>
            <a:r>
              <a:rPr lang="en-AU" dirty="0" smtClean="0"/>
              <a:t>public trust</a:t>
            </a:r>
          </a:p>
          <a:p>
            <a:pPr lvl="1"/>
            <a:r>
              <a:rPr lang="en-AU" dirty="0" smtClean="0"/>
              <a:t>Disclosure threat due to mosaic effect</a:t>
            </a:r>
            <a:endParaRPr lang="en-AU" dirty="0"/>
          </a:p>
          <a:p>
            <a:r>
              <a:rPr lang="en-AU" dirty="0"/>
              <a:t>Data </a:t>
            </a:r>
            <a:r>
              <a:rPr lang="en-AU" dirty="0" smtClean="0"/>
              <a:t>integrity</a:t>
            </a:r>
          </a:p>
          <a:p>
            <a:pPr lvl="1"/>
            <a:r>
              <a:rPr lang="en-AU" dirty="0" smtClean="0"/>
              <a:t>Missing, inconsistent and inaccurate data</a:t>
            </a:r>
          </a:p>
          <a:p>
            <a:pPr lvl="1"/>
            <a:r>
              <a:rPr lang="en-AU" dirty="0" smtClean="0"/>
              <a:t>Volatile sources</a:t>
            </a:r>
          </a:p>
          <a:p>
            <a:r>
              <a:rPr lang="en-AU" dirty="0"/>
              <a:t>Data </a:t>
            </a:r>
            <a:r>
              <a:rPr lang="en-AU" dirty="0" smtClean="0"/>
              <a:t>ownership </a:t>
            </a:r>
            <a:r>
              <a:rPr lang="en-AU" dirty="0"/>
              <a:t>and </a:t>
            </a:r>
            <a:r>
              <a:rPr lang="en-AU" dirty="0" smtClean="0"/>
              <a:t>access</a:t>
            </a:r>
          </a:p>
          <a:p>
            <a:pPr lvl="1"/>
            <a:r>
              <a:rPr lang="en-AU" dirty="0" smtClean="0"/>
              <a:t>Public good versus commercial advantage</a:t>
            </a:r>
          </a:p>
          <a:p>
            <a:pPr lvl="1"/>
            <a:r>
              <a:rPr lang="en-AU" dirty="0" smtClean="0"/>
              <a:t>Value of private sector data</a:t>
            </a:r>
            <a:endParaRPr lang="en-AU" dirty="0"/>
          </a:p>
          <a:p>
            <a:r>
              <a:rPr lang="en-AU" dirty="0" smtClean="0"/>
              <a:t> </a:t>
            </a:r>
            <a:endParaRPr lang="en-AU" dirty="0"/>
          </a:p>
          <a:p>
            <a:endParaRPr lang="en-AU" dirty="0" smtClean="0"/>
          </a:p>
          <a:p>
            <a:endParaRPr lang="en-AU" dirty="0"/>
          </a:p>
        </p:txBody>
      </p:sp>
      <p:sp>
        <p:nvSpPr>
          <p:cNvPr id="4" name="Slide Number Placeholder 3"/>
          <p:cNvSpPr>
            <a:spLocks noGrp="1"/>
          </p:cNvSpPr>
          <p:nvPr>
            <p:ph type="sldNum" sz="quarter" idx="12"/>
          </p:nvPr>
        </p:nvSpPr>
        <p:spPr/>
        <p:txBody>
          <a:bodyPr/>
          <a:lstStyle/>
          <a:p>
            <a:fld id="{3AD48993-4DFC-4CE3-927A-D6AE91C53736}" type="slidenum">
              <a:rPr lang="en-AU" smtClean="0"/>
              <a:pPr/>
              <a:t>8</a:t>
            </a:fld>
            <a:endParaRPr lang="en-AU" dirty="0"/>
          </a:p>
        </p:txBody>
      </p:sp>
    </p:spTree>
    <p:extLst>
      <p:ext uri="{BB962C8B-B14F-4D97-AF65-F5344CB8AC3E}">
        <p14:creationId xmlns:p14="http://schemas.microsoft.com/office/powerpoint/2010/main" val="19791560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ABS work in this area</a:t>
            </a:r>
            <a:endParaRPr lang="en-AU" dirty="0"/>
          </a:p>
        </p:txBody>
      </p:sp>
      <p:sp>
        <p:nvSpPr>
          <p:cNvPr id="3" name="Content Placeholder 2"/>
          <p:cNvSpPr>
            <a:spLocks noGrp="1"/>
          </p:cNvSpPr>
          <p:nvPr>
            <p:ph idx="1"/>
          </p:nvPr>
        </p:nvSpPr>
        <p:spPr/>
        <p:txBody>
          <a:bodyPr>
            <a:normAutofit/>
          </a:bodyPr>
          <a:lstStyle/>
          <a:p>
            <a:r>
              <a:rPr lang="en-AU" dirty="0" smtClean="0"/>
              <a:t>Established an research program led by Methodology Division </a:t>
            </a:r>
            <a:r>
              <a:rPr lang="en-AU" dirty="0"/>
              <a:t>to build a sound </a:t>
            </a:r>
            <a:r>
              <a:rPr lang="en-AU" dirty="0" smtClean="0"/>
              <a:t>foundation </a:t>
            </a:r>
            <a:r>
              <a:rPr lang="en-AU" dirty="0"/>
              <a:t>for the mainstream use of Big Data </a:t>
            </a:r>
            <a:r>
              <a:rPr lang="en-AU" dirty="0" smtClean="0"/>
              <a:t>– particularly unstructured data – in statistical </a:t>
            </a:r>
            <a:r>
              <a:rPr lang="en-AU" dirty="0"/>
              <a:t>production and </a:t>
            </a:r>
            <a:r>
              <a:rPr lang="en-AU" dirty="0" smtClean="0"/>
              <a:t>analysis</a:t>
            </a:r>
          </a:p>
          <a:p>
            <a:r>
              <a:rPr lang="en-AU" dirty="0" smtClean="0"/>
              <a:t>Investigating techniques and technology </a:t>
            </a:r>
            <a:r>
              <a:rPr lang="en-AU" dirty="0"/>
              <a:t>solutions for future enterprise systems – such as open-source, NSI-source, and commercial software </a:t>
            </a:r>
            <a:r>
              <a:rPr lang="en-AU" dirty="0" smtClean="0"/>
              <a:t>products</a:t>
            </a:r>
          </a:p>
          <a:p>
            <a:r>
              <a:rPr lang="en-AU" dirty="0" smtClean="0"/>
              <a:t>Particular areas of interest</a:t>
            </a:r>
            <a:endParaRPr lang="en-AU" dirty="0"/>
          </a:p>
          <a:p>
            <a:pPr lvl="1"/>
            <a:r>
              <a:rPr lang="en-AU" dirty="0"/>
              <a:t>Machine learning</a:t>
            </a:r>
          </a:p>
          <a:p>
            <a:pPr lvl="1"/>
            <a:r>
              <a:rPr lang="en-AU" dirty="0"/>
              <a:t>Multidimensional data visualisation</a:t>
            </a:r>
          </a:p>
          <a:p>
            <a:pPr lvl="1"/>
            <a:r>
              <a:rPr lang="en-AU" dirty="0" smtClean="0"/>
              <a:t>Semantic Web methods</a:t>
            </a:r>
          </a:p>
          <a:p>
            <a:pPr lvl="1"/>
            <a:r>
              <a:rPr lang="en-AU" dirty="0" smtClean="0"/>
              <a:t>Distributed computing</a:t>
            </a:r>
            <a:endParaRPr lang="en-AU" dirty="0"/>
          </a:p>
        </p:txBody>
      </p:sp>
      <p:sp>
        <p:nvSpPr>
          <p:cNvPr id="4" name="Slide Number Placeholder 3"/>
          <p:cNvSpPr>
            <a:spLocks noGrp="1"/>
          </p:cNvSpPr>
          <p:nvPr>
            <p:ph type="sldNum" sz="quarter" idx="12"/>
          </p:nvPr>
        </p:nvSpPr>
        <p:spPr/>
        <p:txBody>
          <a:bodyPr/>
          <a:lstStyle/>
          <a:p>
            <a:fld id="{3AD48993-4DFC-4CE3-927A-D6AE91C53736}" type="slidenum">
              <a:rPr lang="en-AU" smtClean="0"/>
              <a:pPr/>
              <a:t>9</a:t>
            </a:fld>
            <a:endParaRPr lang="en-AU" dirty="0"/>
          </a:p>
        </p:txBody>
      </p:sp>
    </p:spTree>
    <p:extLst>
      <p:ext uri="{BB962C8B-B14F-4D97-AF65-F5344CB8AC3E}">
        <p14:creationId xmlns:p14="http://schemas.microsoft.com/office/powerpoint/2010/main" val="119213327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
  <TotalTime>7284</TotalTime>
  <Words>2479</Words>
  <Application>Microsoft Office PowerPoint</Application>
  <PresentationFormat>On-screen Show (4:3)</PresentationFormat>
  <Paragraphs>129</Paragraphs>
  <Slides>11</Slides>
  <Notes>9</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Clarity</vt:lpstr>
      <vt:lpstr>Unstructured Data</vt:lpstr>
      <vt:lpstr>What I will cover in this talk</vt:lpstr>
      <vt:lpstr>Features of “unstructured” data</vt:lpstr>
      <vt:lpstr>The value of unstructured data sources</vt:lpstr>
      <vt:lpstr>Content  analysis</vt:lpstr>
      <vt:lpstr>But the scale is mind-boggling</vt:lpstr>
      <vt:lpstr>Big Data</vt:lpstr>
      <vt:lpstr>Some other significant challenges</vt:lpstr>
      <vt:lpstr>ABS work in this area</vt:lpstr>
      <vt:lpstr>Some key initiatives for 2013-14</vt:lpstr>
      <vt:lpstr>Questions?</vt:lpstr>
    </vt:vector>
  </TitlesOfParts>
  <Company>ABS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Ric Clarke</dc:creator>
  <cp:lastModifiedBy>Frank P Yu</cp:lastModifiedBy>
  <cp:revision>366</cp:revision>
  <cp:lastPrinted>2013-07-05T03:34:07Z</cp:lastPrinted>
  <dcterms:created xsi:type="dcterms:W3CDTF">2013-01-24T23:09:48Z</dcterms:created>
  <dcterms:modified xsi:type="dcterms:W3CDTF">2013-10-21T04:57:38Z</dcterms:modified>
</cp:coreProperties>
</file>